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7" r:id="rId2"/>
    <p:sldId id="301" r:id="rId3"/>
    <p:sldId id="261" r:id="rId4"/>
    <p:sldId id="296" r:id="rId5"/>
    <p:sldId id="288" r:id="rId6"/>
    <p:sldId id="280" r:id="rId7"/>
    <p:sldId id="298" r:id="rId8"/>
    <p:sldId id="299" r:id="rId9"/>
    <p:sldId id="303" r:id="rId10"/>
    <p:sldId id="300" r:id="rId11"/>
    <p:sldId id="304" r:id="rId12"/>
    <p:sldId id="282" r:id="rId13"/>
    <p:sldId id="302" r:id="rId14"/>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defRPr>
    </a:defPPr>
    <a:lvl1pPr marL="0" marR="0" indent="0"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1pPr>
    <a:lvl2pPr marL="0" marR="0" indent="85725"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2pPr>
    <a:lvl3pPr marL="0" marR="0" indent="171450"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3pPr>
    <a:lvl4pPr marL="0" marR="0" indent="257175"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4pPr>
    <a:lvl5pPr marL="0" marR="0" indent="342900"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5pPr>
    <a:lvl6pPr marL="0" marR="0" indent="428625"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6pPr>
    <a:lvl7pPr marL="0" marR="0" indent="514350"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7pPr>
    <a:lvl8pPr marL="0" marR="0" indent="600075"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8pPr>
    <a:lvl9pPr marL="0" marR="0" indent="685800" algn="ctr" defTabSz="309563" rtl="0" fontAlgn="auto" latinLnBrk="0" hangingPunct="0">
      <a:lnSpc>
        <a:spcPct val="100000"/>
      </a:lnSpc>
      <a:spcBef>
        <a:spcPts val="0"/>
      </a:spcBef>
      <a:spcAft>
        <a:spcPts val="0"/>
      </a:spcAft>
      <a:buClrTx/>
      <a:buSzTx/>
      <a:buFontTx/>
      <a:buNone/>
      <a:tabLst/>
      <a:defRPr kumimoji="0" sz="500" b="1" i="0" u="none" strike="noStrike" cap="none" spc="0" normalizeH="0" baseline="0">
        <a:ln>
          <a:noFill/>
        </a:ln>
        <a:solidFill>
          <a:srgbClr val="000000"/>
        </a:solidFill>
        <a:effectLst/>
        <a:uFillTx/>
        <a:latin typeface="Roboto"/>
        <a:ea typeface="Roboto"/>
        <a:cs typeface="Roboto"/>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19959"/>
    <a:srgbClr val="2C4A24"/>
    <a:srgbClr val="979363"/>
    <a:srgbClr val="7DB8D9"/>
    <a:srgbClr val="839763"/>
    <a:srgbClr val="97A77D"/>
    <a:srgbClr val="89938A"/>
    <a:srgbClr val="B78A48"/>
    <a:srgbClr val="61A4AC"/>
    <a:srgbClr val="808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1988" autoAdjust="0"/>
  </p:normalViewPr>
  <p:slideViewPr>
    <p:cSldViewPr snapToGrid="0" snapToObjects="1">
      <p:cViewPr varScale="1">
        <p:scale>
          <a:sx n="93" d="100"/>
          <a:sy n="93" d="100"/>
        </p:scale>
        <p:origin x="12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D8CFB5-58E3-2B42-A058-25861B2D2DED}" type="datetimeFigureOut">
              <a:rPr lang="fr-FR" smtClean="0"/>
              <a:t>27/09/2020</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D8E6C1-9159-0E44-ACFC-A1F4E47AC352}" type="slidenum">
              <a:rPr lang="fr-FR" smtClean="0"/>
              <a:t>‹N°›</a:t>
            </a:fld>
            <a:endParaRPr lang="fr-FR"/>
          </a:p>
        </p:txBody>
      </p:sp>
    </p:spTree>
    <p:extLst>
      <p:ext uri="{BB962C8B-B14F-4D97-AF65-F5344CB8AC3E}">
        <p14:creationId xmlns:p14="http://schemas.microsoft.com/office/powerpoint/2010/main" val="3255268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18842098"/>
      </p:ext>
    </p:extLst>
  </p:cSld>
  <p:clrMap bg1="lt1" tx1="dk1" bg2="lt2" tx2="dk2" accent1="accent1" accent2="accent2" accent3="accent3" accent4="accent4" accent5="accent5" accent6="accent6" hlink="hlink" folHlink="folHlink"/>
  <p:notesStyle>
    <a:lvl1pPr defTabSz="171450" latinLnBrk="0">
      <a:lnSpc>
        <a:spcPct val="117999"/>
      </a:lnSpc>
      <a:defRPr sz="800">
        <a:latin typeface="+mn-lt"/>
        <a:ea typeface="+mn-ea"/>
        <a:cs typeface="+mn-cs"/>
        <a:sym typeface="Open Sans"/>
      </a:defRPr>
    </a:lvl1pPr>
    <a:lvl2pPr indent="85725" defTabSz="171450" latinLnBrk="0">
      <a:lnSpc>
        <a:spcPct val="117999"/>
      </a:lnSpc>
      <a:defRPr sz="800">
        <a:latin typeface="+mn-lt"/>
        <a:ea typeface="+mn-ea"/>
        <a:cs typeface="+mn-cs"/>
        <a:sym typeface="Open Sans"/>
      </a:defRPr>
    </a:lvl2pPr>
    <a:lvl3pPr indent="171450" defTabSz="171450" latinLnBrk="0">
      <a:lnSpc>
        <a:spcPct val="117999"/>
      </a:lnSpc>
      <a:defRPr sz="800">
        <a:latin typeface="+mn-lt"/>
        <a:ea typeface="+mn-ea"/>
        <a:cs typeface="+mn-cs"/>
        <a:sym typeface="Open Sans"/>
      </a:defRPr>
    </a:lvl3pPr>
    <a:lvl4pPr indent="257175" defTabSz="171450" latinLnBrk="0">
      <a:lnSpc>
        <a:spcPct val="117999"/>
      </a:lnSpc>
      <a:defRPr sz="800">
        <a:latin typeface="+mn-lt"/>
        <a:ea typeface="+mn-ea"/>
        <a:cs typeface="+mn-cs"/>
        <a:sym typeface="Open Sans"/>
      </a:defRPr>
    </a:lvl4pPr>
    <a:lvl5pPr indent="342900" defTabSz="171450" latinLnBrk="0">
      <a:lnSpc>
        <a:spcPct val="117999"/>
      </a:lnSpc>
      <a:defRPr sz="800">
        <a:latin typeface="+mn-lt"/>
        <a:ea typeface="+mn-ea"/>
        <a:cs typeface="+mn-cs"/>
        <a:sym typeface="Open Sans"/>
      </a:defRPr>
    </a:lvl5pPr>
    <a:lvl6pPr indent="428625" defTabSz="171450" latinLnBrk="0">
      <a:lnSpc>
        <a:spcPct val="117999"/>
      </a:lnSpc>
      <a:defRPr sz="800">
        <a:latin typeface="+mn-lt"/>
        <a:ea typeface="+mn-ea"/>
        <a:cs typeface="+mn-cs"/>
        <a:sym typeface="Open Sans"/>
      </a:defRPr>
    </a:lvl6pPr>
    <a:lvl7pPr indent="514350" defTabSz="171450" latinLnBrk="0">
      <a:lnSpc>
        <a:spcPct val="117999"/>
      </a:lnSpc>
      <a:defRPr sz="800">
        <a:latin typeface="+mn-lt"/>
        <a:ea typeface="+mn-ea"/>
        <a:cs typeface="+mn-cs"/>
        <a:sym typeface="Open Sans"/>
      </a:defRPr>
    </a:lvl7pPr>
    <a:lvl8pPr indent="600075" defTabSz="171450" latinLnBrk="0">
      <a:lnSpc>
        <a:spcPct val="117999"/>
      </a:lnSpc>
      <a:defRPr sz="800">
        <a:latin typeface="+mn-lt"/>
        <a:ea typeface="+mn-ea"/>
        <a:cs typeface="+mn-cs"/>
        <a:sym typeface="Open Sans"/>
      </a:defRPr>
    </a:lvl8pPr>
    <a:lvl9pPr indent="685800" defTabSz="171450" latinLnBrk="0">
      <a:lnSpc>
        <a:spcPct val="117999"/>
      </a:lnSpc>
      <a:defRPr sz="800">
        <a:latin typeface="+mn-lt"/>
        <a:ea typeface="+mn-ea"/>
        <a:cs typeface="+mn-cs"/>
        <a:sym typeface="Open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L’objectif de ce </a:t>
            </a:r>
            <a:r>
              <a:rPr lang="fr-FR" dirty="0" err="1"/>
              <a:t>dataset</a:t>
            </a:r>
            <a:r>
              <a:rPr lang="fr-FR" dirty="0"/>
              <a:t> est très simple et donne la possibilité d’essayer de prédire d’éventuel feu de foret sauvage dans le parc naturel du </a:t>
            </a:r>
            <a:r>
              <a:rPr lang="fr-FR" dirty="0" err="1"/>
              <a:t>Montesinho</a:t>
            </a:r>
            <a:r>
              <a:rPr lang="fr-FR" dirty="0"/>
              <a:t> au Portugal. Le </a:t>
            </a:r>
            <a:r>
              <a:rPr lang="fr-FR" dirty="0" err="1"/>
              <a:t>dataset</a:t>
            </a:r>
            <a:r>
              <a:rPr lang="fr-FR" dirty="0"/>
              <a:t> possède donc plusieurs données permettant l’analyse d’ancien feu de foret dans la région et en faisant une corrélation entre plusieurs critères </a:t>
            </a:r>
            <a:r>
              <a:rPr lang="fr-FR" dirty="0" err="1"/>
              <a:t>pertinant</a:t>
            </a:r>
            <a:r>
              <a:rPr lang="fr-FR" dirty="0"/>
              <a:t> prédire ou des feu de foret pourrait commencer et donc faire intervenir les forces adéquates avant que le feu se déclenche permettant de sauver la faune et la flore. </a:t>
            </a:r>
          </a:p>
        </p:txBody>
      </p:sp>
    </p:spTree>
    <p:extLst>
      <p:ext uri="{BB962C8B-B14F-4D97-AF65-F5344CB8AC3E}">
        <p14:creationId xmlns:p14="http://schemas.microsoft.com/office/powerpoint/2010/main" val="168809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dans ce </a:t>
            </a:r>
            <a:r>
              <a:rPr lang="fr-FR" dirty="0" err="1"/>
              <a:t>dataset</a:t>
            </a:r>
            <a:r>
              <a:rPr lang="fr-FR" dirty="0"/>
              <a:t> réalisé par Paulo </a:t>
            </a:r>
            <a:r>
              <a:rPr lang="fr-FR" dirty="0" err="1"/>
              <a:t>cortez</a:t>
            </a:r>
            <a:r>
              <a:rPr lang="fr-FR" dirty="0"/>
              <a:t> et Anibal </a:t>
            </a:r>
            <a:r>
              <a:rPr lang="fr-FR" dirty="0" err="1"/>
              <a:t>morais</a:t>
            </a:r>
            <a:r>
              <a:rPr lang="fr-FR" dirty="0"/>
              <a:t> 13 colonnes sont utilisés. Les premières colonnes offre la </a:t>
            </a:r>
            <a:r>
              <a:rPr lang="fr-FR" dirty="0" err="1"/>
              <a:t>possiblité</a:t>
            </a:r>
            <a:r>
              <a:rPr lang="fr-FR" dirty="0"/>
              <a:t> de localiser les anciens feu de foret et quand ils sont arrivés. Les 4 données du system FWI nous permettent d’obtenir le plus d’information concernant la possibilité qu’un feu de foret sauvage se déclare. L’acronyme FWI désigne « </a:t>
            </a:r>
            <a:r>
              <a:rPr lang="fr-FR" dirty="0" err="1"/>
              <a:t>Fire</a:t>
            </a:r>
            <a:r>
              <a:rPr lang="fr-FR" dirty="0"/>
              <a:t> </a:t>
            </a:r>
            <a:r>
              <a:rPr lang="fr-FR" dirty="0" err="1"/>
              <a:t>Weather</a:t>
            </a:r>
            <a:r>
              <a:rPr lang="fr-FR" dirty="0"/>
              <a:t> Index » l’indice de temps d’incendie. Cette indice est donc la valeur final permettant de prédire un feu de foret. C’est en combinant plusieurs données du système FWI comme par exemple la donnée nommée FFMC « Fine fuel </a:t>
            </a:r>
            <a:r>
              <a:rPr lang="fr-FR" dirty="0" err="1"/>
              <a:t>moisture</a:t>
            </a:r>
            <a:r>
              <a:rPr lang="fr-FR" dirty="0"/>
              <a:t> code » représente l’humidité du combustible potentiel dans l’ombre de la canopée. DMC « Duff </a:t>
            </a:r>
            <a:r>
              <a:rPr lang="fr-FR" dirty="0" err="1"/>
              <a:t>Moisture</a:t>
            </a:r>
            <a:r>
              <a:rPr lang="fr-FR" dirty="0"/>
              <a:t> Code » l’humidité d’un combustible organique en décomposition. DC « </a:t>
            </a:r>
            <a:r>
              <a:rPr lang="fr-FR" dirty="0" err="1"/>
              <a:t>Drought</a:t>
            </a:r>
            <a:r>
              <a:rPr lang="fr-FR" dirty="0"/>
              <a:t> Code » c’est donc la sécheresse observé sur 53jours dans le sol. ISI « Initial Spread Index »  qui correspond à l’indice de propagation initial d’un feu de foret.</a:t>
            </a:r>
          </a:p>
        </p:txBody>
      </p:sp>
    </p:spTree>
    <p:extLst>
      <p:ext uri="{BB962C8B-B14F-4D97-AF65-F5344CB8AC3E}">
        <p14:creationId xmlns:p14="http://schemas.microsoft.com/office/powerpoint/2010/main" val="158242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bui</a:t>
            </a:r>
            <a:r>
              <a:rPr lang="fr-FR" dirty="0"/>
              <a:t> est donc la chaleur potentiel estimée plus le combustible est élevé. On aperçoit donc que plus les indices de </a:t>
            </a:r>
            <a:r>
              <a:rPr lang="fr-FR" dirty="0" err="1"/>
              <a:t>secheresse</a:t>
            </a:r>
            <a:r>
              <a:rPr lang="fr-FR" dirty="0"/>
              <a:t> (DC) et de décomposition organique (DMC) sont élevé plus l’indice </a:t>
            </a:r>
            <a:r>
              <a:rPr lang="fr-FR" dirty="0" err="1"/>
              <a:t>bui</a:t>
            </a:r>
            <a:r>
              <a:rPr lang="fr-FR" dirty="0"/>
              <a:t> augmente aussi, à savoir que les indices ne possède pas d’unité de mesure il faut donc interpréter les données en fonction de résultat observés et un jeu de données suffisamment grand pour le rendre utile.</a:t>
            </a:r>
          </a:p>
        </p:txBody>
      </p:sp>
    </p:spTree>
    <p:extLst>
      <p:ext uri="{BB962C8B-B14F-4D97-AF65-F5344CB8AC3E}">
        <p14:creationId xmlns:p14="http://schemas.microsoft.com/office/powerpoint/2010/main" val="183534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graphique nous permet de voir que plus l’indice « FFMC » donc l’humidité des combustibles abrités par le toit de la canopée est haut plus l’indice « ISI » de propagation est grand. </a:t>
            </a:r>
          </a:p>
        </p:txBody>
      </p:sp>
    </p:spTree>
    <p:extLst>
      <p:ext uri="{BB962C8B-B14F-4D97-AF65-F5344CB8AC3E}">
        <p14:creationId xmlns:p14="http://schemas.microsoft.com/office/powerpoint/2010/main" val="270441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graphique nous montre la corrélation directe entre le BUI, l’ISI et le FWI qui est donc l’indice de temps d’incendie c’est-à-dire l’étude de la prédiction de potentiel feu de foret. On peut observer que lorsque le BUI et l’ISI sont tous les deux en hausses l’indice FWI atteint des seuils critiques nous permettant de penser qu’un feu de foret peut commencer. Il survient maintenant de se poser une question importante, c’est la température extérieure affecte t’elle un potentiel feu de foret </a:t>
            </a:r>
          </a:p>
        </p:txBody>
      </p:sp>
    </p:spTree>
    <p:extLst>
      <p:ext uri="{BB962C8B-B14F-4D97-AF65-F5344CB8AC3E}">
        <p14:creationId xmlns:p14="http://schemas.microsoft.com/office/powerpoint/2010/main" val="274554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Plus il y a de feu de foret plus la faune et la flore meurs, nous avons pu voir l’impact destructeur des feu de forets en Australie. Des milliers voir millions de tonnes d’eau utiliser pour essayer d’éteindre des feu, des personnes blessés, des maisons détruites. Énormément d’aspect humain impacté mais souvent un impact humain veut dire des coûts, une maison brulés c’est de l’argent à dépenser pour la reconstruire, une animal blessé c’est des soins de prodigués. Tout ceci pourrait être évités si des solution de prévention face a des feu de forets sauvage existaient. </a:t>
            </a:r>
          </a:p>
        </p:txBody>
      </p:sp>
    </p:spTree>
    <p:extLst>
      <p:ext uri="{BB962C8B-B14F-4D97-AF65-F5344CB8AC3E}">
        <p14:creationId xmlns:p14="http://schemas.microsoft.com/office/powerpoint/2010/main" val="175628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97859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ransition, Image">
    <p:spTree>
      <p:nvGrpSpPr>
        <p:cNvPr id="1" name=""/>
        <p:cNvGrpSpPr/>
        <p:nvPr/>
      </p:nvGrpSpPr>
      <p:grpSpPr>
        <a:xfrm>
          <a:off x="0" y="0"/>
          <a:ext cx="0" cy="0"/>
          <a:chOff x="0" y="0"/>
          <a:chExt cx="0" cy="0"/>
        </a:xfrm>
      </p:grpSpPr>
      <p:sp>
        <p:nvSpPr>
          <p:cNvPr id="40" name="Screen Shot 2017-09-11 at 4.21.28 pm.png"/>
          <p:cNvSpPr>
            <a:spLocks noGrp="1"/>
          </p:cNvSpPr>
          <p:nvPr>
            <p:ph type="pic" idx="13"/>
          </p:nvPr>
        </p:nvSpPr>
        <p:spPr>
          <a:xfrm>
            <a:off x="0" y="0"/>
            <a:ext cx="9144000" cy="5143500"/>
          </a:xfrm>
          <a:prstGeom prst="rect">
            <a:avLst/>
          </a:prstGeom>
        </p:spPr>
        <p:txBody>
          <a:bodyPr lIns="34290" tIns="17145" rIns="34290" bIns="17145" anchor="t">
            <a:noAutofit/>
          </a:bodyPr>
          <a:lstStyle/>
          <a:p>
            <a:endParaRPr/>
          </a:p>
        </p:txBody>
      </p:sp>
      <p:sp>
        <p:nvSpPr>
          <p:cNvPr id="41" name="Title Text"/>
          <p:cNvSpPr txBox="1">
            <a:spLocks noGrp="1"/>
          </p:cNvSpPr>
          <p:nvPr>
            <p:ph type="title"/>
          </p:nvPr>
        </p:nvSpPr>
        <p:spPr>
          <a:xfrm>
            <a:off x="209375" y="603626"/>
            <a:ext cx="8725250" cy="3936249"/>
          </a:xfrm>
          <a:prstGeom prst="rect">
            <a:avLst/>
          </a:prstGeom>
        </p:spPr>
        <p:txBody>
          <a:bodyPr/>
          <a:lstStyle>
            <a:lvl1pPr algn="ctr">
              <a:lnSpc>
                <a:spcPct val="90000"/>
              </a:lnSpc>
              <a:defRPr sz="4500"/>
            </a:lvl1pPr>
          </a:lstStyle>
          <a:p>
            <a:r>
              <a:t>Title Text</a:t>
            </a:r>
          </a:p>
        </p:txBody>
      </p:sp>
      <p:pic>
        <p:nvPicPr>
          <p:cNvPr id="42"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sp>
        <p:nvSpPr>
          <p:cNvPr id="43" name="Slide Number"/>
          <p:cNvSpPr txBox="1">
            <a:spLocks noGrp="1"/>
          </p:cNvSpPr>
          <p:nvPr>
            <p:ph type="sldNum" sz="quarter" idx="2"/>
          </p:nvPr>
        </p:nvSpPr>
        <p:spPr>
          <a:xfrm>
            <a:off x="8853334" y="4833478"/>
            <a:ext cx="121956" cy="23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0" rIns="19050" bIns="19050" numCol="1" spcCol="14288" rtlCol="0" anchor="ctr">
            <a:spAutoFit/>
          </a:bodyPr>
          <a:lstStyle>
            <a:lvl1pPr>
              <a:defRPr lang="uk-UA" sz="500" b="1" smtClean="0">
                <a:latin typeface="Ubisoft Sans" panose="02000504030000020004" pitchFamily="2" charset="0"/>
                <a:ea typeface="Roboto"/>
                <a:cs typeface="Ubisoft Sans" panose="02000504030000020004" pitchFamily="2" charset="0"/>
                <a:sym typeface="Roboto"/>
              </a:defRPr>
            </a:lvl1pPr>
          </a:lstStyle>
          <a:p>
            <a:pPr algn="l">
              <a:lnSpc>
                <a:spcPct val="140000"/>
              </a:lnSpc>
            </a:pPr>
            <a:fld id="{86CB4B4D-7CA3-9044-876B-883B54F8677D}" type="slidenum">
              <a:rPr lang="en-US" smtClean="0"/>
              <a:pPr algn="l">
                <a:lnSpc>
                  <a:spcPct val="140000"/>
                </a:lnSpc>
              </a:pPr>
              <a:t>‹N°›</a:t>
            </a:fld>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 image background">
    <p:spTree>
      <p:nvGrpSpPr>
        <p:cNvPr id="1" name=""/>
        <p:cNvGrpSpPr/>
        <p:nvPr/>
      </p:nvGrpSpPr>
      <p:grpSpPr>
        <a:xfrm>
          <a:off x="0" y="0"/>
          <a:ext cx="0" cy="0"/>
          <a:chOff x="0" y="0"/>
          <a:chExt cx="0" cy="0"/>
        </a:xfrm>
      </p:grpSpPr>
      <p:sp>
        <p:nvSpPr>
          <p:cNvPr id="8" name="Screen Shot 2017-09-11 at 4.21.28 pm.png"/>
          <p:cNvSpPr>
            <a:spLocks noGrp="1"/>
          </p:cNvSpPr>
          <p:nvPr>
            <p:ph type="pic" idx="13"/>
          </p:nvPr>
        </p:nvSpPr>
        <p:spPr>
          <a:xfrm>
            <a:off x="0" y="0"/>
            <a:ext cx="2214563" cy="5143500"/>
          </a:xfrm>
          <a:prstGeom prst="rect">
            <a:avLst/>
          </a:prstGeom>
        </p:spPr>
        <p:txBody>
          <a:bodyPr lIns="34290" tIns="17145" rIns="34290" bIns="17145" anchor="t">
            <a:noAutofit/>
          </a:bodyPr>
          <a:lstStyle/>
          <a:p>
            <a:endParaRPr/>
          </a:p>
        </p:txBody>
      </p:sp>
      <p:sp>
        <p:nvSpPr>
          <p:cNvPr id="96" name="Slide Number"/>
          <p:cNvSpPr txBox="1">
            <a:spLocks noGrp="1"/>
          </p:cNvSpPr>
          <p:nvPr>
            <p:ph type="sldNum" sz="quarter" idx="2"/>
          </p:nvPr>
        </p:nvSpPr>
        <p:spPr>
          <a:xfrm>
            <a:off x="8844090" y="4893110"/>
            <a:ext cx="137859" cy="115416"/>
          </a:xfrm>
          <a:prstGeom prst="rect">
            <a:avLst/>
          </a:prstGeom>
        </p:spPr>
        <p:txBody>
          <a:bodyPr anchor="ctr"/>
          <a:lstStyle>
            <a:lvl1pPr>
              <a:defRPr sz="500" b="0">
                <a:solidFill>
                  <a:srgbClr val="000000"/>
                </a:solidFill>
                <a:latin typeface="Ubisoft Sans" panose="02000504030000020004" pitchFamily="2" charset="0"/>
                <a:ea typeface="Roboto"/>
                <a:cs typeface="Ubisoft Sans" panose="02000504030000020004" pitchFamily="2" charset="0"/>
                <a:sym typeface="Roboto"/>
              </a:defRPr>
            </a:lvl1pPr>
          </a:lstStyle>
          <a:p>
            <a:fld id="{86CB4B4D-7CA3-9044-876B-883B54F8677D}" type="slidenum">
              <a:rPr lang="uk-UA" smtClean="0"/>
              <a:pPr/>
              <a:t>‹N°›</a:t>
            </a:fld>
            <a:endParaRPr lang="uk-UA" dirty="0"/>
          </a:p>
        </p:txBody>
      </p:sp>
      <p:sp>
        <p:nvSpPr>
          <p:cNvPr id="97" name="Title Text"/>
          <p:cNvSpPr txBox="1">
            <a:spLocks noGrp="1"/>
          </p:cNvSpPr>
          <p:nvPr>
            <p:ph type="title"/>
          </p:nvPr>
        </p:nvSpPr>
        <p:spPr>
          <a:xfrm>
            <a:off x="2474833" y="142875"/>
            <a:ext cx="3114776" cy="857250"/>
          </a:xfrm>
          <a:prstGeom prst="rect">
            <a:avLst/>
          </a:prstGeom>
        </p:spPr>
        <p:txBody>
          <a:bodyPr anchor="t"/>
          <a:lstStyle>
            <a:lvl1pPr>
              <a:spcBef>
                <a:spcPts val="225"/>
              </a:spcBef>
              <a:defRPr sz="1400">
                <a:solidFill>
                  <a:schemeClr val="tx1"/>
                </a:solidFill>
                <a:latin typeface="Ubisoft Sans" panose="02000504030000020004" pitchFamily="2" charset="0"/>
                <a:cs typeface="Ubisoft Sans" panose="02000504030000020004" pitchFamily="2" charset="0"/>
              </a:defRPr>
            </a:lvl1pPr>
          </a:lstStyle>
          <a:p>
            <a:r>
              <a:rPr dirty="0"/>
              <a:t>Title Text</a:t>
            </a:r>
          </a:p>
        </p:txBody>
      </p:sp>
      <p:sp>
        <p:nvSpPr>
          <p:cNvPr id="98" name="Body Level One…"/>
          <p:cNvSpPr txBox="1">
            <a:spLocks noGrp="1"/>
          </p:cNvSpPr>
          <p:nvPr>
            <p:ph type="body" idx="1"/>
          </p:nvPr>
        </p:nvSpPr>
        <p:spPr>
          <a:xfrm>
            <a:off x="2474833" y="1335472"/>
            <a:ext cx="6438186" cy="3380224"/>
          </a:xfrm>
          <a:prstGeom prst="rect">
            <a:avLst/>
          </a:prstGeom>
        </p:spPr>
        <p:txBody>
          <a:bodyPr anchor="t"/>
          <a:lstStyle>
            <a:lvl1pPr marL="0" indent="0">
              <a:spcBef>
                <a:spcPts val="0"/>
              </a:spcBef>
              <a:buSzTx/>
              <a:buNone/>
              <a:defRPr>
                <a:solidFill>
                  <a:schemeClr val="tx1"/>
                </a:solidFill>
                <a:latin typeface="Ubisoft Sans" panose="02000504030000020004" pitchFamily="2" charset="0"/>
                <a:ea typeface="Ubisoft Sans" panose="02000504030000020004" pitchFamily="2" charset="0"/>
                <a:cs typeface="Ubisoft Sans" panose="02000504030000020004" pitchFamily="2" charset="0"/>
                <a:sym typeface="Roboto Medium"/>
              </a:defRPr>
            </a:lvl1pPr>
            <a:lvl2pPr marL="0" indent="85725">
              <a:spcBef>
                <a:spcPts val="0"/>
              </a:spcBef>
              <a:buSzTx/>
              <a:buNone/>
              <a:defRPr>
                <a:solidFill>
                  <a:schemeClr val="tx1"/>
                </a:solidFill>
                <a:latin typeface="Ubisoft Sans" panose="02000504030000020004" pitchFamily="2" charset="0"/>
                <a:ea typeface="Ubisoft Sans" panose="02000504030000020004" pitchFamily="2" charset="0"/>
                <a:cs typeface="Ubisoft Sans" panose="02000504030000020004" pitchFamily="2" charset="0"/>
                <a:sym typeface="Roboto Medium"/>
              </a:defRPr>
            </a:lvl2pPr>
            <a:lvl3pPr marL="0" indent="171450">
              <a:spcBef>
                <a:spcPts val="0"/>
              </a:spcBef>
              <a:buSzTx/>
              <a:buNone/>
              <a:defRPr>
                <a:solidFill>
                  <a:schemeClr val="tx1"/>
                </a:solidFill>
                <a:latin typeface="Ubisoft Sans" panose="02000504030000020004" pitchFamily="2" charset="0"/>
                <a:ea typeface="Ubisoft Sans" panose="02000504030000020004" pitchFamily="2" charset="0"/>
                <a:cs typeface="Ubisoft Sans" panose="02000504030000020004" pitchFamily="2" charset="0"/>
                <a:sym typeface="Roboto Medium"/>
              </a:defRPr>
            </a:lvl3pPr>
            <a:lvl4pPr marL="0" indent="257175">
              <a:spcBef>
                <a:spcPts val="0"/>
              </a:spcBef>
              <a:buSzTx/>
              <a:buNone/>
              <a:defRPr>
                <a:solidFill>
                  <a:schemeClr val="tx1"/>
                </a:solidFill>
                <a:latin typeface="Ubisoft Sans" panose="02000504030000020004" pitchFamily="2" charset="0"/>
                <a:ea typeface="Ubisoft Sans" panose="02000504030000020004" pitchFamily="2" charset="0"/>
                <a:cs typeface="Ubisoft Sans" panose="02000504030000020004" pitchFamily="2" charset="0"/>
                <a:sym typeface="Roboto Medium"/>
              </a:defRPr>
            </a:lvl4pPr>
            <a:lvl5pPr marL="0" indent="342900">
              <a:spcBef>
                <a:spcPts val="0"/>
              </a:spcBef>
              <a:buSzTx/>
              <a:buNone/>
              <a:defRPr>
                <a:solidFill>
                  <a:schemeClr val="tx1"/>
                </a:solidFill>
                <a:latin typeface="Ubisoft Sans" panose="02000504030000020004" pitchFamily="2" charset="0"/>
                <a:ea typeface="Ubisoft Sans" panose="02000504030000020004" pitchFamily="2" charset="0"/>
                <a:cs typeface="Ubisoft Sans" panose="02000504030000020004" pitchFamily="2" charset="0"/>
                <a:sym typeface="Roboto Medium"/>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99"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p:spTree>
      <p:nvGrpSpPr>
        <p:cNvPr id="1" name=""/>
        <p:cNvGrpSpPr/>
        <p:nvPr/>
      </p:nvGrpSpPr>
      <p:grpSpPr>
        <a:xfrm>
          <a:off x="0" y="0"/>
          <a:ext cx="0" cy="0"/>
          <a:chOff x="0" y="0"/>
          <a:chExt cx="0" cy="0"/>
        </a:xfrm>
      </p:grpSpPr>
      <p:sp>
        <p:nvSpPr>
          <p:cNvPr id="116" name="Title of Document"/>
          <p:cNvSpPr txBox="1"/>
          <p:nvPr/>
        </p:nvSpPr>
        <p:spPr>
          <a:xfrm>
            <a:off x="4289872" y="4893110"/>
            <a:ext cx="564257" cy="115416"/>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lstStyle>
          <a:p>
            <a:pPr algn="ctr"/>
            <a:r>
              <a:rPr dirty="0">
                <a:latin typeface="Ubisoft Sans" panose="02000504030000020004" pitchFamily="2" charset="0"/>
                <a:cs typeface="Ubisoft Sans Bold"/>
              </a:rPr>
              <a:t>Title of Document</a:t>
            </a:r>
          </a:p>
        </p:txBody>
      </p:sp>
      <p:sp>
        <p:nvSpPr>
          <p:cNvPr id="117" name="be A leAding entertAinMent brAnd recognized As the destinAtion for originAl &amp; MeMorAble experiences."/>
          <p:cNvSpPr txBox="1">
            <a:spLocks noGrp="1"/>
          </p:cNvSpPr>
          <p:nvPr>
            <p:ph type="body" sz="half" idx="13"/>
          </p:nvPr>
        </p:nvSpPr>
        <p:spPr>
          <a:xfrm>
            <a:off x="1139068" y="1332518"/>
            <a:ext cx="6865865" cy="1586549"/>
          </a:xfrm>
          <a:prstGeom prst="rect">
            <a:avLst/>
          </a:prstGeom>
        </p:spPr>
        <p:txBody>
          <a:bodyPr anchor="t"/>
          <a:lstStyle>
            <a:lvl1pPr marL="0" indent="0" algn="ctr">
              <a:lnSpc>
                <a:spcPct val="90000"/>
              </a:lnSpc>
              <a:spcBef>
                <a:spcPts val="0"/>
              </a:spcBef>
              <a:buSzTx/>
              <a:buNone/>
              <a:defRPr sz="2300" b="1" cap="all">
                <a:latin typeface="Ubisoft Sans" panose="02000504030000020004" pitchFamily="2" charset="0"/>
                <a:ea typeface="+mn-ea"/>
                <a:cs typeface="+mn-cs"/>
                <a:sym typeface="Open Sans"/>
              </a:defRPr>
            </a:lvl1pPr>
          </a:lstStyle>
          <a:p>
            <a:r>
              <a:rPr dirty="0"/>
              <a:t>be A leAding entertAinMent brAnd recognized As the destinAtion for originAl &amp; MeMorAble experiences. </a:t>
            </a:r>
          </a:p>
        </p:txBody>
      </p:sp>
      <p:sp>
        <p:nvSpPr>
          <p:cNvPr id="118" name="Slide Number"/>
          <p:cNvSpPr txBox="1">
            <a:spLocks noGrp="1"/>
          </p:cNvSpPr>
          <p:nvPr>
            <p:ph type="sldNum" sz="quarter" idx="2"/>
          </p:nvPr>
        </p:nvSpPr>
        <p:spPr>
          <a:xfrm>
            <a:off x="8844090" y="4893110"/>
            <a:ext cx="137859" cy="115416"/>
          </a:xfrm>
          <a:prstGeom prst="rect">
            <a:avLst/>
          </a:prstGeom>
        </p:spPr>
        <p:txBody>
          <a:bodyPr anchor="ctr"/>
          <a:lstStyle>
            <a:lvl1pPr>
              <a:defRPr sz="500" b="0">
                <a:latin typeface="Ubisoft Sans" panose="02000504030000020004" pitchFamily="2" charset="0"/>
                <a:ea typeface="Roboto"/>
                <a:cs typeface="Ubisoft Sans" panose="02000504030000020004" pitchFamily="2" charset="0"/>
                <a:sym typeface="Roboto"/>
              </a:defRPr>
            </a:lvl1pPr>
          </a:lstStyle>
          <a:p>
            <a:fld id="{86CB4B4D-7CA3-9044-876B-883B54F8677D}" type="slidenum">
              <a:rPr lang="uk-UA" smtClean="0"/>
              <a:pPr/>
              <a:t>‹N°›</a:t>
            </a:fld>
            <a:endParaRPr lang="uk-UA" dirty="0"/>
          </a:p>
        </p:txBody>
      </p:sp>
      <p:sp>
        <p:nvSpPr>
          <p:cNvPr id="119" name="Title Text"/>
          <p:cNvSpPr txBox="1">
            <a:spLocks noGrp="1"/>
          </p:cNvSpPr>
          <p:nvPr>
            <p:ph type="title"/>
          </p:nvPr>
        </p:nvSpPr>
        <p:spPr>
          <a:xfrm>
            <a:off x="1139068" y="142875"/>
            <a:ext cx="6865865" cy="857250"/>
          </a:xfrm>
          <a:prstGeom prst="rect">
            <a:avLst/>
          </a:prstGeom>
        </p:spPr>
        <p:txBody>
          <a:bodyPr anchor="t"/>
          <a:lstStyle>
            <a:lvl1pPr algn="ctr">
              <a:spcBef>
                <a:spcPts val="225"/>
              </a:spcBef>
              <a:defRPr sz="1400">
                <a:solidFill>
                  <a:srgbClr val="000000"/>
                </a:solidFill>
                <a:latin typeface="Ubisoft Sans" panose="02000504030000020004" pitchFamily="2" charset="0"/>
              </a:defRPr>
            </a:lvl1pPr>
          </a:lstStyle>
          <a:p>
            <a:r>
              <a:rPr dirty="0"/>
              <a:t>Title Text</a:t>
            </a:r>
          </a:p>
        </p:txBody>
      </p:sp>
      <p:sp>
        <p:nvSpPr>
          <p:cNvPr id="120" name="Body Level One…"/>
          <p:cNvSpPr txBox="1">
            <a:spLocks noGrp="1"/>
          </p:cNvSpPr>
          <p:nvPr>
            <p:ph type="body" sz="half" idx="1"/>
          </p:nvPr>
        </p:nvSpPr>
        <p:spPr>
          <a:xfrm>
            <a:off x="1658959" y="3097039"/>
            <a:ext cx="5826082" cy="1618657"/>
          </a:xfrm>
          <a:prstGeom prst="rect">
            <a:avLst/>
          </a:prstGeom>
        </p:spPr>
        <p:txBody>
          <a:bodyPr anchor="t"/>
          <a:lstStyle>
            <a:lvl1pPr marL="0" indent="0">
              <a:buSzTx/>
              <a:buNone/>
            </a:lvl1pPr>
            <a:lvl2pPr marL="0" indent="85725">
              <a:buSzTx/>
              <a:buNone/>
            </a:lvl2pPr>
            <a:lvl3pPr marL="0" indent="171450">
              <a:buSzTx/>
              <a:buNone/>
            </a:lvl3pPr>
            <a:lvl4pPr marL="0" indent="257175">
              <a:buSzTx/>
              <a:buNone/>
            </a:lvl4pPr>
            <a:lvl5pPr marL="0" indent="342900">
              <a:buSzTx/>
              <a:buNone/>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121" name="Ubisoft+Horizontal+Logo+BLACK.png" descr="Ubisoft+Horizontal+Logo+BLACK.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28" name="Image"/>
          <p:cNvSpPr>
            <a:spLocks noGrp="1"/>
          </p:cNvSpPr>
          <p:nvPr>
            <p:ph type="pic" idx="13"/>
          </p:nvPr>
        </p:nvSpPr>
        <p:spPr>
          <a:xfrm>
            <a:off x="0" y="0"/>
            <a:ext cx="9144000" cy="5143500"/>
          </a:xfrm>
          <a:prstGeom prst="rect">
            <a:avLst/>
          </a:prstGeom>
        </p:spPr>
        <p:txBody>
          <a:bodyPr lIns="34290" tIns="17145" rIns="34290" bIns="17145" anchor="t">
            <a:noAutofit/>
          </a:bodyPr>
          <a:lstStyle/>
          <a:p>
            <a:endParaRPr/>
          </a:p>
        </p:txBody>
      </p:sp>
      <p:sp>
        <p:nvSpPr>
          <p:cNvPr id="129" name="Title Text"/>
          <p:cNvSpPr txBox="1">
            <a:spLocks noGrp="1"/>
          </p:cNvSpPr>
          <p:nvPr>
            <p:ph type="title"/>
          </p:nvPr>
        </p:nvSpPr>
        <p:spPr>
          <a:xfrm>
            <a:off x="188679" y="2008110"/>
            <a:ext cx="8766643" cy="857250"/>
          </a:xfrm>
          <a:prstGeom prst="rect">
            <a:avLst/>
          </a:prstGeom>
        </p:spPr>
        <p:txBody>
          <a:bodyPr anchor="t"/>
          <a:lstStyle>
            <a:lvl1pPr algn="ctr">
              <a:lnSpc>
                <a:spcPct val="90000"/>
              </a:lnSpc>
              <a:defRPr sz="4500">
                <a:latin typeface="Ubisoft Sans" panose="02000504030000020004" pitchFamily="2" charset="0"/>
              </a:defRPr>
            </a:lvl1pPr>
          </a:lstStyle>
          <a:p>
            <a:r>
              <a:rPr dirty="0"/>
              <a:t>Title Text</a:t>
            </a:r>
          </a:p>
        </p:txBody>
      </p:sp>
      <p:pic>
        <p:nvPicPr>
          <p:cNvPr id="130"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865813" y="469824"/>
            <a:ext cx="1412351" cy="455572"/>
          </a:xfrm>
          <a:prstGeom prst="rect">
            <a:avLst/>
          </a:prstGeom>
          <a:ln w="12700">
            <a:miter lim="400000"/>
          </a:ln>
        </p:spPr>
      </p:pic>
      <p:sp>
        <p:nvSpPr>
          <p:cNvPr id="131" name="Ubisoft.com 2.0 + Community Platform"/>
          <p:cNvSpPr txBox="1">
            <a:spLocks noGrp="1"/>
          </p:cNvSpPr>
          <p:nvPr>
            <p:ph type="body" sz="quarter" idx="14"/>
          </p:nvPr>
        </p:nvSpPr>
        <p:spPr>
          <a:xfrm>
            <a:off x="2960181" y="4534254"/>
            <a:ext cx="3223639" cy="210827"/>
          </a:xfrm>
          <a:prstGeom prst="rect">
            <a:avLst/>
          </a:prstGeom>
        </p:spPr>
        <p:txBody>
          <a:bodyPr wrap="none">
            <a:spAutoFit/>
          </a:bodyPr>
          <a:lstStyle>
            <a:lvl1pPr marL="0" indent="0" algn="ctr">
              <a:lnSpc>
                <a:spcPct val="80000"/>
              </a:lnSpc>
              <a:spcBef>
                <a:spcPts val="0"/>
              </a:spcBef>
              <a:buSzTx/>
              <a:buNone/>
              <a:defRPr sz="1400">
                <a:solidFill>
                  <a:srgbClr val="FFFFFF"/>
                </a:solidFill>
                <a:latin typeface="Ubisoft Sans" panose="02000504030000020004" pitchFamily="2" charset="0"/>
                <a:ea typeface="+mn-ea"/>
                <a:cs typeface="+mn-cs"/>
                <a:sym typeface="Open Sans"/>
              </a:defRPr>
            </a:lvl1pPr>
          </a:lstStyle>
          <a:p>
            <a:r>
              <a:rPr dirty="0"/>
              <a:t>Ubisoft.com 2.0 + Community Platform</a:t>
            </a:r>
          </a:p>
        </p:txBody>
      </p:sp>
      <p:sp>
        <p:nvSpPr>
          <p:cNvPr id="132" name="Slide Number"/>
          <p:cNvSpPr txBox="1">
            <a:spLocks noGrp="1"/>
          </p:cNvSpPr>
          <p:nvPr>
            <p:ph type="sldNum" sz="quarter" idx="2"/>
          </p:nvPr>
        </p:nvSpPr>
        <p:spPr>
          <a:xfrm>
            <a:off x="8844090" y="4893110"/>
            <a:ext cx="137859" cy="115416"/>
          </a:xfrm>
          <a:prstGeom prst="rect">
            <a:avLst/>
          </a:prstGeom>
        </p:spPr>
        <p:txBody>
          <a:bodyPr anchor="ctr"/>
          <a:lstStyle>
            <a:lvl1pPr>
              <a:defRPr sz="500" b="0">
                <a:solidFill>
                  <a:srgbClr val="FFFFFF"/>
                </a:solidFill>
                <a:latin typeface="Ubisoft Sans" panose="02000504030000020004" pitchFamily="2" charset="0"/>
                <a:ea typeface="Roboto"/>
                <a:cs typeface="Ubisoft Sans" panose="02000504030000020004" pitchFamily="2" charset="0"/>
                <a:sym typeface="Roboto"/>
              </a:defRPr>
            </a:lvl1pPr>
          </a:lstStyle>
          <a:p>
            <a:fld id="{86CB4B4D-7CA3-9044-876B-883B54F8677D}" type="slidenum">
              <a:rPr lang="uk-UA" smtClean="0"/>
              <a:pPr/>
              <a:t>‹N°›</a:t>
            </a:fld>
            <a:endParaRPr lang="uk-UA"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p:spTree>
      <p:nvGrpSpPr>
        <p:cNvPr id="1" name=""/>
        <p:cNvGrpSpPr/>
        <p:nvPr/>
      </p:nvGrpSpPr>
      <p:grpSpPr>
        <a:xfrm>
          <a:off x="0" y="0"/>
          <a:ext cx="0" cy="0"/>
          <a:chOff x="0" y="0"/>
          <a:chExt cx="0" cy="0"/>
        </a:xfrm>
      </p:grpSpPr>
      <p:sp>
        <p:nvSpPr>
          <p:cNvPr id="373" name="be A leAding entertAinMent brAnd recognized As the destinAtion for originAl &amp; MeMorAble experiences."/>
          <p:cNvSpPr txBox="1">
            <a:spLocks noGrp="1"/>
          </p:cNvSpPr>
          <p:nvPr>
            <p:ph type="body" sz="half" idx="13"/>
          </p:nvPr>
        </p:nvSpPr>
        <p:spPr>
          <a:xfrm>
            <a:off x="1644722" y="1332518"/>
            <a:ext cx="6865865" cy="1586549"/>
          </a:xfrm>
          <a:prstGeom prst="rect">
            <a:avLst/>
          </a:prstGeom>
        </p:spPr>
        <p:txBody>
          <a:bodyPr anchor="t"/>
          <a:lstStyle>
            <a:lvl1pPr marL="0" indent="0">
              <a:lnSpc>
                <a:spcPct val="80000"/>
              </a:lnSpc>
              <a:spcBef>
                <a:spcPts val="0"/>
              </a:spcBef>
              <a:buSzTx/>
              <a:buNone/>
              <a:defRPr sz="2300" b="1" cap="all">
                <a:latin typeface="Ubisoft Sans" panose="02000504030000020004" pitchFamily="2" charset="0"/>
                <a:ea typeface="+mn-ea"/>
                <a:cs typeface="Ubisoft Sans" panose="02000504030000020004" pitchFamily="2" charset="0"/>
                <a:sym typeface="Open Sans"/>
              </a:defRPr>
            </a:lvl1pPr>
          </a:lstStyle>
          <a:p>
            <a:r>
              <a:rPr dirty="0"/>
              <a:t>be A leAding entertAinMent brAnd recognized As the destinAtion for originAl &amp; MeMorAble experiences. </a:t>
            </a:r>
          </a:p>
        </p:txBody>
      </p:sp>
      <p:sp>
        <p:nvSpPr>
          <p:cNvPr id="374" name="Slide Number"/>
          <p:cNvSpPr txBox="1">
            <a:spLocks noGrp="1"/>
          </p:cNvSpPr>
          <p:nvPr>
            <p:ph type="sldNum" sz="quarter" idx="2"/>
          </p:nvPr>
        </p:nvSpPr>
        <p:spPr>
          <a:xfrm>
            <a:off x="8844090" y="4893110"/>
            <a:ext cx="137859" cy="115416"/>
          </a:xfrm>
          <a:prstGeom prst="rect">
            <a:avLst/>
          </a:prstGeom>
        </p:spPr>
        <p:txBody>
          <a:bodyPr anchor="ctr"/>
          <a:lstStyle>
            <a:lvl1pPr>
              <a:defRPr sz="500" b="0">
                <a:latin typeface="Ubisoft Sans" panose="02000504030000020004" pitchFamily="2" charset="0"/>
                <a:ea typeface="Roboto"/>
                <a:cs typeface="Ubisoft Sans" panose="02000504030000020004" pitchFamily="2" charset="0"/>
                <a:sym typeface="Roboto"/>
              </a:defRPr>
            </a:lvl1pPr>
          </a:lstStyle>
          <a:p>
            <a:fld id="{86CB4B4D-7CA3-9044-876B-883B54F8677D}" type="slidenum">
              <a:rPr lang="uk-UA" smtClean="0"/>
              <a:pPr/>
              <a:t>‹N°›</a:t>
            </a:fld>
            <a:endParaRPr lang="uk-UA" dirty="0"/>
          </a:p>
        </p:txBody>
      </p:sp>
      <p:sp>
        <p:nvSpPr>
          <p:cNvPr id="375" name="Title Text"/>
          <p:cNvSpPr txBox="1">
            <a:spLocks noGrp="1"/>
          </p:cNvSpPr>
          <p:nvPr>
            <p:ph type="title"/>
          </p:nvPr>
        </p:nvSpPr>
        <p:spPr>
          <a:xfrm>
            <a:off x="1644722" y="142875"/>
            <a:ext cx="6865865" cy="857250"/>
          </a:xfrm>
          <a:prstGeom prst="rect">
            <a:avLst/>
          </a:prstGeom>
        </p:spPr>
        <p:txBody>
          <a:bodyPr anchor="t"/>
          <a:lstStyle>
            <a:lvl1pPr>
              <a:spcBef>
                <a:spcPts val="1500"/>
              </a:spcBef>
              <a:defRPr sz="1400">
                <a:solidFill>
                  <a:srgbClr val="000000"/>
                </a:solidFill>
                <a:latin typeface="Ubisoft Sans" panose="02000504030000020004" pitchFamily="2" charset="0"/>
                <a:cs typeface="Ubisoft Sans" panose="02000504030000020004" pitchFamily="2" charset="0"/>
              </a:defRPr>
            </a:lvl1pPr>
          </a:lstStyle>
          <a:p>
            <a:r>
              <a:rPr dirty="0"/>
              <a:t>Title Text</a:t>
            </a:r>
          </a:p>
        </p:txBody>
      </p:sp>
      <p:sp>
        <p:nvSpPr>
          <p:cNvPr id="376" name="Body Level One…"/>
          <p:cNvSpPr txBox="1">
            <a:spLocks noGrp="1"/>
          </p:cNvSpPr>
          <p:nvPr>
            <p:ph type="body" sz="half" idx="1"/>
          </p:nvPr>
        </p:nvSpPr>
        <p:spPr>
          <a:xfrm>
            <a:off x="1645358" y="3097039"/>
            <a:ext cx="5826082" cy="1618657"/>
          </a:xfrm>
          <a:prstGeom prst="rect">
            <a:avLst/>
          </a:prstGeom>
        </p:spPr>
        <p:txBody>
          <a:bodyPr anchor="t"/>
          <a:lstStyle>
            <a:lvl1pPr marL="0" indent="0">
              <a:lnSpc>
                <a:spcPct val="120000"/>
              </a:lnSpc>
              <a:buSzTx/>
              <a:buNone/>
              <a:defRPr>
                <a:latin typeface="Ubisoft Sans" panose="02000504030000020004" pitchFamily="2" charset="0"/>
                <a:cs typeface="Ubisoft Sans" panose="02000504030000020004" pitchFamily="2" charset="0"/>
              </a:defRPr>
            </a:lvl1pPr>
            <a:lvl2pPr marL="0" indent="85725">
              <a:lnSpc>
                <a:spcPct val="120000"/>
              </a:lnSpc>
              <a:buSzTx/>
              <a:buNone/>
              <a:defRPr>
                <a:latin typeface="Ubisoft Sans" panose="02000504030000020004" pitchFamily="2" charset="0"/>
                <a:cs typeface="Ubisoft Sans" panose="02000504030000020004" pitchFamily="2" charset="0"/>
              </a:defRPr>
            </a:lvl2pPr>
            <a:lvl3pPr marL="0" indent="171450">
              <a:lnSpc>
                <a:spcPct val="120000"/>
              </a:lnSpc>
              <a:buSzTx/>
              <a:buNone/>
              <a:defRPr>
                <a:latin typeface="Ubisoft Sans" panose="02000504030000020004" pitchFamily="2" charset="0"/>
                <a:cs typeface="Ubisoft Sans" panose="02000504030000020004" pitchFamily="2" charset="0"/>
              </a:defRPr>
            </a:lvl3pPr>
            <a:lvl4pPr marL="0" indent="257175">
              <a:lnSpc>
                <a:spcPct val="120000"/>
              </a:lnSpc>
              <a:buSzTx/>
              <a:buNone/>
              <a:defRPr>
                <a:latin typeface="Ubisoft Sans" panose="02000504030000020004" pitchFamily="2" charset="0"/>
                <a:cs typeface="Ubisoft Sans" panose="02000504030000020004" pitchFamily="2" charset="0"/>
              </a:defRPr>
            </a:lvl4pPr>
            <a:lvl5pPr marL="0" indent="342900">
              <a:lnSpc>
                <a:spcPct val="120000"/>
              </a:lnSpc>
              <a:buSzTx/>
              <a:buNone/>
              <a:defRPr>
                <a:latin typeface="Ubisoft Sans" panose="02000504030000020004" pitchFamily="2" charset="0"/>
                <a:cs typeface="Ubisoft Sans" panose="02000504030000020004" pitchFamily="2"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377" name="Ubisoft+Horizontal+Logo+BLACK.png" descr="Ubisoft+Horizontal+Logo+BLACK.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p>
            <a:r>
              <a:rPr dirty="0"/>
              <a:t>Title Text</a:t>
            </a:r>
          </a:p>
        </p:txBody>
      </p:sp>
      <p:sp>
        <p:nvSpPr>
          <p:cNvPr id="3" name="Body Level One…"/>
          <p:cNvSpPr txBox="1">
            <a:spLocks noGrp="1"/>
          </p:cNvSpPr>
          <p:nvPr>
            <p:ph type="body" idx="1"/>
          </p:nvPr>
        </p:nvSpPr>
        <p:spPr>
          <a:xfrm>
            <a:off x="633413" y="1181100"/>
            <a:ext cx="7877175" cy="3486150"/>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850327" y="4905375"/>
            <a:ext cx="219612" cy="176972"/>
          </a:xfrm>
          <a:prstGeom prst="rect">
            <a:avLst/>
          </a:prstGeom>
          <a:ln w="12700">
            <a:miter lim="400000"/>
          </a:ln>
        </p:spPr>
        <p:txBody>
          <a:bodyPr wrap="none" lIns="19050" tIns="19050" rIns="19050" bIns="19050">
            <a:spAutoFit/>
          </a:bodyPr>
          <a:lstStyle>
            <a:lvl1pPr>
              <a:defRPr sz="900" b="0">
                <a:latin typeface="Ubisoft Sans" panose="02000504030000020004" pitchFamily="2" charset="0"/>
                <a:ea typeface="+mn-ea"/>
                <a:cs typeface="Ubisoft Sans" panose="02000504030000020004" pitchFamily="2" charset="0"/>
                <a:sym typeface="Open Sans"/>
              </a:defRPr>
            </a:lvl1pPr>
          </a:lstStyle>
          <a:p>
            <a:fld id="{86CB4B4D-7CA3-9044-876B-883B54F8677D}" type="slidenum">
              <a:rPr lang="uk-UA" smtClean="0"/>
              <a:pPr/>
              <a:t>‹N°›</a:t>
            </a:fld>
            <a:endParaRPr lang="uk-UA" dirty="0"/>
          </a:p>
        </p:txBody>
      </p:sp>
    </p:spTree>
  </p:cSld>
  <p:clrMap bg1="lt1" tx1="dk1" bg2="lt2" tx2="dk2" accent1="accent1" accent2="accent2" accent3="accent3" accent4="accent4" accent5="accent5" accent6="accent6" hlink="hlink" folHlink="folHlink"/>
  <p:sldLayoutIdLst>
    <p:sldLayoutId id="2147483652" r:id="rId1"/>
    <p:sldLayoutId id="2147483657" r:id="rId2"/>
    <p:sldLayoutId id="2147483659" r:id="rId3"/>
    <p:sldLayoutId id="2147483660" r:id="rId4"/>
    <p:sldLayoutId id="2147483681" r:id="rId5"/>
  </p:sldLayoutIdLst>
  <p:transition spd="med"/>
  <p:txStyles>
    <p:titleStyle>
      <a:lvl1pPr marL="0" marR="0" indent="0"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Ubisoft Sans" panose="02000504030000020004" pitchFamily="2" charset="0"/>
          <a:ea typeface="+mn-ea"/>
          <a:cs typeface="Ubisoft Sans" panose="02000504030000020004" pitchFamily="2" charset="0"/>
          <a:sym typeface="Open Sans"/>
        </a:defRPr>
      </a:lvl1pPr>
      <a:lvl2pPr marL="0" marR="0" indent="85725"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2pPr>
      <a:lvl3pPr marL="0" marR="0" indent="171450"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3pPr>
      <a:lvl4pPr marL="0" marR="0" indent="257175"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4pPr>
      <a:lvl5pPr marL="0" marR="0" indent="342900"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5pPr>
      <a:lvl6pPr marL="0" marR="0" indent="428625"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6pPr>
      <a:lvl7pPr marL="0" marR="0" indent="514350"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7pPr>
      <a:lvl8pPr marL="0" marR="0" indent="600075"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8pPr>
      <a:lvl9pPr marL="0" marR="0" indent="685800" algn="l" defTabSz="309563" rtl="0" latinLnBrk="0">
        <a:lnSpc>
          <a:spcPct val="80000"/>
        </a:lnSpc>
        <a:spcBef>
          <a:spcPts val="0"/>
        </a:spcBef>
        <a:spcAft>
          <a:spcPts val="0"/>
        </a:spcAft>
        <a:buClrTx/>
        <a:buSzTx/>
        <a:buFontTx/>
        <a:buNone/>
        <a:tabLst/>
        <a:defRPr sz="2300" b="1" i="0" u="none" strike="noStrike" cap="all" spc="0" baseline="0">
          <a:ln>
            <a:noFill/>
          </a:ln>
          <a:solidFill>
            <a:srgbClr val="FFFFFF"/>
          </a:solidFill>
          <a:uFillTx/>
          <a:latin typeface="+mn-lt"/>
          <a:ea typeface="+mn-ea"/>
          <a:cs typeface="+mn-cs"/>
          <a:sym typeface="Open Sans"/>
        </a:defRPr>
      </a:lvl9pPr>
    </p:titleStyle>
    <p:bodyStyle>
      <a:lvl1pPr marL="119063" marR="0" indent="-119063" algn="l" defTabSz="309563" rtl="0" latinLnBrk="0">
        <a:lnSpc>
          <a:spcPct val="110000"/>
        </a:lnSpc>
        <a:spcBef>
          <a:spcPts val="750"/>
        </a:spcBef>
        <a:spcAft>
          <a:spcPts val="0"/>
        </a:spcAft>
        <a:buClrTx/>
        <a:buSzPct val="125000"/>
        <a:buFontTx/>
        <a:buChar char="•"/>
        <a:tabLst/>
        <a:defRPr sz="900" b="1" i="0" u="none" strike="noStrike" cap="none" spc="0" baseline="0">
          <a:ln>
            <a:noFill/>
          </a:ln>
          <a:solidFill>
            <a:srgbClr val="000000"/>
          </a:solidFill>
          <a:uFillTx/>
          <a:latin typeface="Ubisoft Sans" panose="02000504030000020004" pitchFamily="2" charset="0"/>
          <a:ea typeface="Roboto"/>
          <a:cs typeface="Ubisoft Sans" panose="02000504030000020004" pitchFamily="2" charset="0"/>
          <a:sym typeface="Roboto"/>
        </a:defRPr>
      </a:lvl1pPr>
      <a:lvl2pPr marL="357188" marR="0" indent="-119063" algn="l" defTabSz="309563" rtl="0" latinLnBrk="0">
        <a:lnSpc>
          <a:spcPct val="110000"/>
        </a:lnSpc>
        <a:spcBef>
          <a:spcPts val="750"/>
        </a:spcBef>
        <a:spcAft>
          <a:spcPts val="0"/>
        </a:spcAft>
        <a:buClrTx/>
        <a:buSzPct val="125000"/>
        <a:buFontTx/>
        <a:buChar char="•"/>
        <a:tabLst/>
        <a:defRPr sz="900" b="1" i="0" u="none" strike="noStrike" cap="none" spc="0" baseline="0">
          <a:ln>
            <a:noFill/>
          </a:ln>
          <a:solidFill>
            <a:srgbClr val="000000"/>
          </a:solidFill>
          <a:uFillTx/>
          <a:latin typeface="Ubisoft Sans" panose="02000504030000020004" pitchFamily="2" charset="0"/>
          <a:ea typeface="Roboto"/>
          <a:cs typeface="Ubisoft Sans" panose="02000504030000020004" pitchFamily="2" charset="0"/>
          <a:sym typeface="Roboto"/>
        </a:defRPr>
      </a:lvl2pPr>
      <a:lvl3pPr marL="595313" marR="0" indent="-119063" algn="l" defTabSz="309563" rtl="0" latinLnBrk="0">
        <a:lnSpc>
          <a:spcPct val="110000"/>
        </a:lnSpc>
        <a:spcBef>
          <a:spcPts val="750"/>
        </a:spcBef>
        <a:spcAft>
          <a:spcPts val="0"/>
        </a:spcAft>
        <a:buClrTx/>
        <a:buSzPct val="125000"/>
        <a:buFontTx/>
        <a:buChar char="•"/>
        <a:tabLst/>
        <a:defRPr sz="900" b="1" i="0" u="none" strike="noStrike" cap="none" spc="0" baseline="0">
          <a:ln>
            <a:noFill/>
          </a:ln>
          <a:solidFill>
            <a:srgbClr val="000000"/>
          </a:solidFill>
          <a:uFillTx/>
          <a:latin typeface="Ubisoft Sans" panose="02000504030000020004" pitchFamily="2" charset="0"/>
          <a:ea typeface="Roboto"/>
          <a:cs typeface="Ubisoft Sans" panose="02000504030000020004" pitchFamily="2" charset="0"/>
          <a:sym typeface="Roboto"/>
        </a:defRPr>
      </a:lvl3pPr>
      <a:lvl4pPr marL="833438" marR="0" indent="-119063" algn="l" defTabSz="309563" rtl="0" latinLnBrk="0">
        <a:lnSpc>
          <a:spcPct val="110000"/>
        </a:lnSpc>
        <a:spcBef>
          <a:spcPts val="750"/>
        </a:spcBef>
        <a:spcAft>
          <a:spcPts val="0"/>
        </a:spcAft>
        <a:buClrTx/>
        <a:buSzPct val="125000"/>
        <a:buFontTx/>
        <a:buChar char="•"/>
        <a:tabLst/>
        <a:defRPr sz="900" b="1" i="0" u="none" strike="noStrike" cap="none" spc="0" baseline="0">
          <a:ln>
            <a:noFill/>
          </a:ln>
          <a:solidFill>
            <a:srgbClr val="000000"/>
          </a:solidFill>
          <a:uFillTx/>
          <a:latin typeface="Ubisoft Sans" panose="02000504030000020004" pitchFamily="2" charset="0"/>
          <a:ea typeface="Roboto"/>
          <a:cs typeface="Ubisoft Sans" panose="02000504030000020004" pitchFamily="2" charset="0"/>
          <a:sym typeface="Roboto"/>
        </a:defRPr>
      </a:lvl4pPr>
      <a:lvl5pPr marL="1071563" marR="0" indent="-119063" algn="l" defTabSz="309563" rtl="0" latinLnBrk="0">
        <a:lnSpc>
          <a:spcPct val="110000"/>
        </a:lnSpc>
        <a:spcBef>
          <a:spcPts val="750"/>
        </a:spcBef>
        <a:spcAft>
          <a:spcPts val="0"/>
        </a:spcAft>
        <a:buClrTx/>
        <a:buSzPct val="125000"/>
        <a:buFontTx/>
        <a:buChar char="•"/>
        <a:tabLst/>
        <a:defRPr sz="900" b="1" i="0" u="none" strike="noStrike" cap="none" spc="0" baseline="0">
          <a:ln>
            <a:noFill/>
          </a:ln>
          <a:solidFill>
            <a:srgbClr val="000000"/>
          </a:solidFill>
          <a:uFillTx/>
          <a:latin typeface="Ubisoft Sans" panose="02000504030000020004" pitchFamily="2" charset="0"/>
          <a:ea typeface="Roboto"/>
          <a:cs typeface="Ubisoft Sans" panose="02000504030000020004" pitchFamily="2" charset="0"/>
          <a:sym typeface="Roboto"/>
        </a:defRPr>
      </a:lvl5pPr>
      <a:lvl6pPr marL="1309688" marR="0" indent="-119063" algn="l" defTabSz="309563" rtl="0" latinLnBrk="0">
        <a:lnSpc>
          <a:spcPct val="110000"/>
        </a:lnSpc>
        <a:spcBef>
          <a:spcPts val="750"/>
        </a:spcBef>
        <a:spcAft>
          <a:spcPts val="0"/>
        </a:spcAft>
        <a:buClrTx/>
        <a:buSzPct val="125000"/>
        <a:buFontTx/>
        <a:buChar char="•"/>
        <a:tabLst/>
        <a:defRPr sz="900" b="0" i="0" u="none" strike="noStrike" cap="none" spc="0" baseline="0">
          <a:ln>
            <a:noFill/>
          </a:ln>
          <a:solidFill>
            <a:srgbClr val="000000"/>
          </a:solidFill>
          <a:uFillTx/>
          <a:latin typeface="Roboto"/>
          <a:ea typeface="Roboto"/>
          <a:cs typeface="Roboto"/>
          <a:sym typeface="Roboto"/>
        </a:defRPr>
      </a:lvl6pPr>
      <a:lvl7pPr marL="1547813" marR="0" indent="-119063" algn="l" defTabSz="309563" rtl="0" latinLnBrk="0">
        <a:lnSpc>
          <a:spcPct val="110000"/>
        </a:lnSpc>
        <a:spcBef>
          <a:spcPts val="750"/>
        </a:spcBef>
        <a:spcAft>
          <a:spcPts val="0"/>
        </a:spcAft>
        <a:buClrTx/>
        <a:buSzPct val="125000"/>
        <a:buFontTx/>
        <a:buChar char="•"/>
        <a:tabLst/>
        <a:defRPr sz="900" b="0" i="0" u="none" strike="noStrike" cap="none" spc="0" baseline="0">
          <a:ln>
            <a:noFill/>
          </a:ln>
          <a:solidFill>
            <a:srgbClr val="000000"/>
          </a:solidFill>
          <a:uFillTx/>
          <a:latin typeface="Roboto"/>
          <a:ea typeface="Roboto"/>
          <a:cs typeface="Roboto"/>
          <a:sym typeface="Roboto"/>
        </a:defRPr>
      </a:lvl7pPr>
      <a:lvl8pPr marL="1785938" marR="0" indent="-119063" algn="l" defTabSz="309563" rtl="0" latinLnBrk="0">
        <a:lnSpc>
          <a:spcPct val="110000"/>
        </a:lnSpc>
        <a:spcBef>
          <a:spcPts val="750"/>
        </a:spcBef>
        <a:spcAft>
          <a:spcPts val="0"/>
        </a:spcAft>
        <a:buClrTx/>
        <a:buSzPct val="125000"/>
        <a:buFontTx/>
        <a:buChar char="•"/>
        <a:tabLst/>
        <a:defRPr sz="900" b="0" i="0" u="none" strike="noStrike" cap="none" spc="0" baseline="0">
          <a:ln>
            <a:noFill/>
          </a:ln>
          <a:solidFill>
            <a:srgbClr val="000000"/>
          </a:solidFill>
          <a:uFillTx/>
          <a:latin typeface="Roboto"/>
          <a:ea typeface="Roboto"/>
          <a:cs typeface="Roboto"/>
          <a:sym typeface="Roboto"/>
        </a:defRPr>
      </a:lvl8pPr>
      <a:lvl9pPr marL="2024063" marR="0" indent="-119063" algn="l" defTabSz="309563" rtl="0" latinLnBrk="0">
        <a:lnSpc>
          <a:spcPct val="110000"/>
        </a:lnSpc>
        <a:spcBef>
          <a:spcPts val="750"/>
        </a:spcBef>
        <a:spcAft>
          <a:spcPts val="0"/>
        </a:spcAft>
        <a:buClrTx/>
        <a:buSzPct val="125000"/>
        <a:buFontTx/>
        <a:buChar char="•"/>
        <a:tabLst/>
        <a:defRPr sz="900" b="0" i="0" u="none" strike="noStrike" cap="none" spc="0" baseline="0">
          <a:ln>
            <a:noFill/>
          </a:ln>
          <a:solidFill>
            <a:srgbClr val="000000"/>
          </a:solidFill>
          <a:uFillTx/>
          <a:latin typeface="Roboto"/>
          <a:ea typeface="Roboto"/>
          <a:cs typeface="Roboto"/>
          <a:sym typeface="Roboto"/>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www.columbia.edu/~rf2426/index_files/FWI.vb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nwcg.gov/publications/pms437/cffdrs/fire-weather-index-system#TOC-FWI-Process-Flow-Chart" TargetMode="External"/><Relationship Id="rId5" Type="http://schemas.openxmlformats.org/officeDocument/2006/relationships/hyperlink" Target="http://www3.dsi.uminho.pt/pcortez/forestfires/"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3E86"/>
        </a:solidFill>
        <a:effectLst/>
      </p:bgPr>
    </p:bg>
    <p:spTree>
      <p:nvGrpSpPr>
        <p:cNvPr id="1" name=""/>
        <p:cNvGrpSpPr/>
        <p:nvPr/>
      </p:nvGrpSpPr>
      <p:grpSpPr>
        <a:xfrm>
          <a:off x="0" y="0"/>
          <a:ext cx="0" cy="0"/>
          <a:chOff x="0" y="0"/>
          <a:chExt cx="0" cy="0"/>
        </a:xfrm>
      </p:grpSpPr>
      <p:pic>
        <p:nvPicPr>
          <p:cNvPr id="8" name="Image 7" descr="Une image contenant homme, neige, couvert, eau&#10;&#10;Description générée automatiquement">
            <a:extLst>
              <a:ext uri="{FF2B5EF4-FFF2-40B4-BE49-F238E27FC236}">
                <a16:creationId xmlns:a16="http://schemas.microsoft.com/office/drawing/2014/main" id="{2E16E770-BC02-45A2-AFA5-531676E62E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8431"/>
          <a:stretch/>
        </p:blipFill>
        <p:spPr>
          <a:xfrm>
            <a:off x="0" y="12092"/>
            <a:ext cx="9144000" cy="5131407"/>
          </a:xfrm>
          <a:prstGeom prst="rect">
            <a:avLst/>
          </a:prstGeom>
        </p:spPr>
      </p:pic>
      <p:pic>
        <p:nvPicPr>
          <p:cNvPr id="410"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sp>
        <p:nvSpPr>
          <p:cNvPr id="411" name="Slide Number"/>
          <p:cNvSpPr txBox="1">
            <a:spLocks noGrp="1"/>
          </p:cNvSpPr>
          <p:nvPr>
            <p:ph type="sldNum" sz="quarter" idx="2"/>
          </p:nvPr>
        </p:nvSpPr>
        <p:spPr>
          <a:xfrm>
            <a:off x="8872461" y="4902728"/>
            <a:ext cx="81116" cy="9618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solidFill>
                  <a:srgbClr val="FFFFFF"/>
                </a:solidFill>
                <a:latin typeface="Ubisoft Sans" pitchFamily="50" charset="0"/>
              </a:rPr>
              <a:t>1</a:t>
            </a:fld>
            <a:endParaRPr>
              <a:solidFill>
                <a:srgbClr val="FFFFFF"/>
              </a:solidFill>
              <a:latin typeface="Ubisoft Sans" pitchFamily="50" charset="0"/>
            </a:endParaRPr>
          </a:p>
        </p:txBody>
      </p:sp>
      <p:sp>
        <p:nvSpPr>
          <p:cNvPr id="12" name="ZoneTexte 11"/>
          <p:cNvSpPr txBox="1"/>
          <p:nvPr/>
        </p:nvSpPr>
        <p:spPr>
          <a:xfrm>
            <a:off x="118413" y="1504772"/>
            <a:ext cx="5334000" cy="1327286"/>
          </a:xfrm>
          <a:prstGeom prst="rect">
            <a:avLst/>
          </a:prstGeom>
          <a:noFill/>
        </p:spPr>
        <p:txBody>
          <a:bodyPr wrap="square" lIns="34290" tIns="17145" rIns="34290" bIns="17145" rtlCol="0">
            <a:spAutoFit/>
          </a:bodyPr>
          <a:lstStyle/>
          <a:p>
            <a:pPr algn="ctr"/>
            <a:r>
              <a:rPr lang="fr-FR" sz="2800" cap="all" spc="38" dirty="0">
                <a:solidFill>
                  <a:schemeClr val="bg1"/>
                </a:solidFill>
                <a:latin typeface="Ubisoft Sans" pitchFamily="50" charset="0"/>
                <a:ea typeface="Open Sans" panose="020B0606030504020204" pitchFamily="34" charset="0"/>
                <a:cs typeface="Open Sans" panose="020B0606030504020204" pitchFamily="34" charset="0"/>
              </a:rPr>
              <a:t>Analyse des Feu de forêt dans le parc </a:t>
            </a:r>
            <a:r>
              <a:rPr lang="fr-FR" sz="2800" cap="all" spc="38" dirty="0" err="1">
                <a:solidFill>
                  <a:schemeClr val="bg1"/>
                </a:solidFill>
                <a:latin typeface="Ubisoft Sans" pitchFamily="50" charset="0"/>
                <a:ea typeface="Open Sans" panose="020B0606030504020204" pitchFamily="34" charset="0"/>
                <a:cs typeface="Open Sans" panose="020B0606030504020204" pitchFamily="34" charset="0"/>
              </a:rPr>
              <a:t>Montesinho</a:t>
            </a:r>
            <a:r>
              <a:rPr lang="fr-FR" sz="2800" cap="all" spc="38" dirty="0">
                <a:solidFill>
                  <a:schemeClr val="bg1"/>
                </a:solidFill>
                <a:latin typeface="Ubisoft Sans" pitchFamily="50" charset="0"/>
                <a:ea typeface="Open Sans" panose="020B0606030504020204" pitchFamily="34" charset="0"/>
                <a:cs typeface="Open Sans" panose="020B0606030504020204" pitchFamily="34" charset="0"/>
              </a:rPr>
              <a:t> (Portugal)</a:t>
            </a:r>
          </a:p>
        </p:txBody>
      </p:sp>
      <p:sp>
        <p:nvSpPr>
          <p:cNvPr id="13" name="TextBox 8"/>
          <p:cNvSpPr txBox="1"/>
          <p:nvPr/>
        </p:nvSpPr>
        <p:spPr>
          <a:xfrm>
            <a:off x="7444059" y="4592672"/>
            <a:ext cx="1338129" cy="157735"/>
          </a:xfrm>
          <a:prstGeom prst="rect">
            <a:avLst/>
          </a:prstGeom>
          <a:noFill/>
        </p:spPr>
        <p:txBody>
          <a:bodyPr wrap="square" lIns="34290" tIns="17145" rIns="34290" bIns="17145" rtlCol="0">
            <a:spAutoFit/>
          </a:bodyPr>
          <a:lstStyle/>
          <a:p>
            <a:pPr algn="ctr"/>
            <a:r>
              <a:rPr lang="fr-FR" sz="800" cap="all" dirty="0">
                <a:solidFill>
                  <a:schemeClr val="bg1"/>
                </a:solidFill>
                <a:latin typeface="Ubisoft Sans" pitchFamily="50" charset="0"/>
                <a:cs typeface="Ubisoft Sans Bold"/>
              </a:rPr>
              <a:t>Demange Aymeric</a:t>
            </a:r>
            <a:endParaRPr lang="fr-FR" sz="2000" cap="all" dirty="0">
              <a:solidFill>
                <a:prstClr val="white"/>
              </a:solidFill>
              <a:latin typeface="Ubisoft Sans" pitchFamily="50" charset="0"/>
              <a:cs typeface="Ubisoft Sans Bo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Ubisoft Sans" pitchFamily="50" charset="0"/>
              </a:rPr>
              <a:t>10</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rmAutofit/>
          </a:bodyPr>
          <a:lstStyle/>
          <a:p>
            <a:pPr algn="ctr"/>
            <a:r>
              <a:rPr lang="fr-FR" sz="2500" dirty="0">
                <a:latin typeface="Ubisoft Sans" pitchFamily="50" charset="0"/>
              </a:rPr>
              <a:t>Commerciabilité</a:t>
            </a:r>
            <a:endParaRPr sz="2500" dirty="0">
              <a:latin typeface="Ubisoft Sans" pitchFamily="50" charset="0"/>
            </a:endParaRPr>
          </a:p>
        </p:txBody>
      </p:sp>
      <p:pic>
        <p:nvPicPr>
          <p:cNvPr id="3" name="Image 2">
            <a:extLst>
              <a:ext uri="{FF2B5EF4-FFF2-40B4-BE49-F238E27FC236}">
                <a16:creationId xmlns:a16="http://schemas.microsoft.com/office/drawing/2014/main" id="{7191AC34-3E16-40BD-9E7C-563DAC8DC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84" y="1320800"/>
            <a:ext cx="4445000" cy="2501900"/>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5" name="Image 4">
            <a:extLst>
              <a:ext uri="{FF2B5EF4-FFF2-40B4-BE49-F238E27FC236}">
                <a16:creationId xmlns:a16="http://schemas.microsoft.com/office/drawing/2014/main" id="{1681BA9B-7784-4A6C-B83D-13C04237C8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2265" y="1404024"/>
            <a:ext cx="2335451" cy="2335451"/>
          </a:xfrm>
          <a:prstGeom prst="rect">
            <a:avLst/>
          </a:prstGeom>
        </p:spPr>
      </p:pic>
      <p:pic>
        <p:nvPicPr>
          <p:cNvPr id="19" name="Image 18">
            <a:extLst>
              <a:ext uri="{FF2B5EF4-FFF2-40B4-BE49-F238E27FC236}">
                <a16:creationId xmlns:a16="http://schemas.microsoft.com/office/drawing/2014/main" id="{884481EC-D6A5-45A8-8D0E-657D130BA376}"/>
              </a:ext>
            </a:extLst>
          </p:cNvPr>
          <p:cNvPicPr>
            <a:picLocks noChangeAspect="1"/>
          </p:cNvPicPr>
          <p:nvPr/>
        </p:nvPicPr>
        <p:blipFill rotWithShape="1">
          <a:blip r:embed="rId7">
            <a:extLst>
              <a:ext uri="{28A0092B-C50C-407E-A947-70E740481C1C}">
                <a14:useLocalDpi xmlns:a14="http://schemas.microsoft.com/office/drawing/2010/main" val="0"/>
              </a:ext>
            </a:extLst>
          </a:blip>
          <a:srcRect l="69812"/>
          <a:stretch/>
        </p:blipFill>
        <p:spPr>
          <a:xfrm>
            <a:off x="6198846" y="1320800"/>
            <a:ext cx="1681588" cy="2127464"/>
          </a:xfrm>
          <a:prstGeom prst="rect">
            <a:avLst/>
          </a:prstGeom>
        </p:spPr>
      </p:pic>
      <p:pic>
        <p:nvPicPr>
          <p:cNvPr id="21" name="Image 20">
            <a:extLst>
              <a:ext uri="{FF2B5EF4-FFF2-40B4-BE49-F238E27FC236}">
                <a16:creationId xmlns:a16="http://schemas.microsoft.com/office/drawing/2014/main" id="{77D7A0AB-C1D9-4C5B-8BDC-D5DA96C265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604" y="1320800"/>
            <a:ext cx="3989148" cy="2534937"/>
          </a:xfrm>
          <a:prstGeom prst="rect">
            <a:avLst/>
          </a:prstGeom>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550540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Ubisoft Sans" pitchFamily="50" charset="0"/>
              </a:rPr>
              <a:t>11</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Autofit/>
          </a:bodyPr>
          <a:lstStyle/>
          <a:p>
            <a:pPr algn="ctr"/>
            <a:r>
              <a:rPr lang="fr-FR" sz="5400" dirty="0">
                <a:latin typeface="Ubisoft Sans" pitchFamily="50" charset="0"/>
              </a:rPr>
              <a:t>Conclusion</a:t>
            </a:r>
            <a:endParaRPr sz="5400" dirty="0">
              <a:latin typeface="Ubisoft Sans" pitchFamily="50" charset="0"/>
            </a:endParaRPr>
          </a:p>
        </p:txBody>
      </p:sp>
      <p:sp>
        <p:nvSpPr>
          <p:cNvPr id="2" name="ZoneTexte 1">
            <a:extLst>
              <a:ext uri="{FF2B5EF4-FFF2-40B4-BE49-F238E27FC236}">
                <a16:creationId xmlns:a16="http://schemas.microsoft.com/office/drawing/2014/main" id="{7694CAFD-D077-4D85-81D6-60168C3A0B5B}"/>
              </a:ext>
            </a:extLst>
          </p:cNvPr>
          <p:cNvSpPr txBox="1"/>
          <p:nvPr/>
        </p:nvSpPr>
        <p:spPr>
          <a:xfrm>
            <a:off x="1583033" y="1598781"/>
            <a:ext cx="600010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fr-FR" sz="3200" dirty="0">
                <a:solidFill>
                  <a:schemeClr val="tx1"/>
                </a:solidFill>
                <a:latin typeface="Ubisoft Sans" panose="02000504030000020004"/>
              </a:rPr>
              <a:t>Est-il possible de prévoir un feu de foret ?</a:t>
            </a:r>
            <a:endParaRPr kumimoji="0" lang="fr-FR" sz="3200" b="1" i="0" u="none" strike="noStrike" cap="none" spc="0" normalizeH="0" baseline="0" dirty="0">
              <a:ln>
                <a:noFill/>
              </a:ln>
              <a:solidFill>
                <a:schemeClr val="tx1"/>
              </a:solidFill>
              <a:effectLst/>
              <a:uFillTx/>
              <a:latin typeface="Ubisoft Sans" panose="02000504030000020004"/>
              <a:sym typeface="Roboto"/>
            </a:endParaRPr>
          </a:p>
          <a:p>
            <a:pPr marL="0" marR="0" indent="0" algn="ctr" defTabSz="825500" rtl="0" fontAlgn="auto" latinLnBrk="0" hangingPunct="0">
              <a:lnSpc>
                <a:spcPct val="100000"/>
              </a:lnSpc>
              <a:spcBef>
                <a:spcPts val="0"/>
              </a:spcBef>
              <a:spcAft>
                <a:spcPts val="0"/>
              </a:spcAft>
              <a:buClrTx/>
              <a:buSzTx/>
              <a:buFontTx/>
              <a:buNone/>
              <a:tabLst/>
            </a:pPr>
            <a:endParaRPr kumimoji="0" lang="fr-FR" sz="3200" b="1" i="0" u="none" strike="noStrike" cap="none" spc="0" normalizeH="0" baseline="0" dirty="0">
              <a:ln>
                <a:noFill/>
              </a:ln>
              <a:solidFill>
                <a:schemeClr val="tx1"/>
              </a:solidFill>
              <a:effectLst/>
              <a:uFillTx/>
              <a:latin typeface="Ubisoft Sans" panose="02000504030000020004"/>
              <a:sym typeface="Roboto"/>
            </a:endParaRPr>
          </a:p>
        </p:txBody>
      </p:sp>
      <p:sp>
        <p:nvSpPr>
          <p:cNvPr id="3" name="ZoneTexte 2">
            <a:extLst>
              <a:ext uri="{FF2B5EF4-FFF2-40B4-BE49-F238E27FC236}">
                <a16:creationId xmlns:a16="http://schemas.microsoft.com/office/drawing/2014/main" id="{9D3F2E59-27ED-4A39-9B54-B5EEF4967B12}"/>
              </a:ext>
            </a:extLst>
          </p:cNvPr>
          <p:cNvSpPr txBox="1"/>
          <p:nvPr/>
        </p:nvSpPr>
        <p:spPr>
          <a:xfrm>
            <a:off x="1535985" y="2606753"/>
            <a:ext cx="607202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8000" b="1" i="0" u="none" strike="noStrike" cap="none" spc="0" normalizeH="0" baseline="0" dirty="0">
                <a:ln>
                  <a:noFill/>
                </a:ln>
                <a:solidFill>
                  <a:srgbClr val="519959"/>
                </a:solidFill>
                <a:effectLst/>
                <a:uFillTx/>
                <a:latin typeface="Roboto"/>
                <a:ea typeface="Roboto"/>
                <a:cs typeface="Roboto"/>
                <a:sym typeface="Roboto"/>
              </a:rPr>
              <a:t>OUI</a:t>
            </a:r>
          </a:p>
        </p:txBody>
      </p:sp>
    </p:spTree>
    <p:extLst>
      <p:ext uri="{BB962C8B-B14F-4D97-AF65-F5344CB8AC3E}">
        <p14:creationId xmlns:p14="http://schemas.microsoft.com/office/powerpoint/2010/main" val="142681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Document Cover"/>
          <p:cNvSpPr txBox="1">
            <a:spLocks noGrp="1"/>
          </p:cNvSpPr>
          <p:nvPr>
            <p:ph type="title"/>
          </p:nvPr>
        </p:nvSpPr>
        <p:spPr>
          <a:xfrm>
            <a:off x="269959" y="1242759"/>
            <a:ext cx="8766643" cy="2953960"/>
          </a:xfrm>
          <a:prstGeom prst="rect">
            <a:avLst/>
          </a:prstGeom>
        </p:spPr>
        <p:txBody>
          <a:bodyPr anchor="ctr">
            <a:normAutofit/>
          </a:bodyPr>
          <a:lstStyle/>
          <a:p>
            <a:r>
              <a:rPr lang="fr-FR" sz="7200" dirty="0">
                <a:latin typeface="Ubisoft Sans" pitchFamily="50" charset="0"/>
              </a:rPr>
              <a:t>Merci</a:t>
            </a:r>
            <a:endParaRPr sz="2400" b="0" dirty="0">
              <a:latin typeface="Ubisoft Sans" pitchFamily="50" charset="0"/>
            </a:endParaRPr>
          </a:p>
        </p:txBody>
      </p:sp>
    </p:spTree>
    <p:extLst>
      <p:ext uri="{BB962C8B-B14F-4D97-AF65-F5344CB8AC3E}">
        <p14:creationId xmlns:p14="http://schemas.microsoft.com/office/powerpoint/2010/main" val="3409041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Ubisoft Sans" pitchFamily="50" charset="0"/>
              </a:rPr>
              <a:t>13</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rmAutofit/>
          </a:bodyPr>
          <a:lstStyle/>
          <a:p>
            <a:pPr algn="ctr"/>
            <a:r>
              <a:rPr lang="fr-FR" sz="2500" dirty="0">
                <a:latin typeface="Ubisoft Sans" pitchFamily="50" charset="0"/>
              </a:rPr>
              <a:t>Bibliographie</a:t>
            </a:r>
            <a:endParaRPr sz="2500" dirty="0">
              <a:latin typeface="Ubisoft Sans" pitchFamily="50" charset="0"/>
            </a:endParaRPr>
          </a:p>
        </p:txBody>
      </p:sp>
      <p:sp>
        <p:nvSpPr>
          <p:cNvPr id="3" name="ZoneTexte 2">
            <a:extLst>
              <a:ext uri="{FF2B5EF4-FFF2-40B4-BE49-F238E27FC236}">
                <a16:creationId xmlns:a16="http://schemas.microsoft.com/office/drawing/2014/main" id="{BF665D54-3FDC-41BC-809F-EA7558C5DC7E}"/>
              </a:ext>
            </a:extLst>
          </p:cNvPr>
          <p:cNvSpPr txBox="1"/>
          <p:nvPr/>
        </p:nvSpPr>
        <p:spPr>
          <a:xfrm>
            <a:off x="945222" y="458440"/>
            <a:ext cx="7356297"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fr-FR" sz="2000" dirty="0"/>
              <a:t>Acronyme : </a:t>
            </a:r>
          </a:p>
          <a:p>
            <a:pPr marL="0" marR="0" indent="0" algn="just" defTabSz="825500" rtl="0" fontAlgn="auto" latinLnBrk="0" hangingPunct="0">
              <a:lnSpc>
                <a:spcPct val="100000"/>
              </a:lnSpc>
              <a:spcBef>
                <a:spcPts val="0"/>
              </a:spcBef>
              <a:spcAft>
                <a:spcPts val="0"/>
              </a:spcAft>
              <a:buClrTx/>
              <a:buSzTx/>
              <a:buFontTx/>
              <a:buNone/>
              <a:tabLst/>
            </a:pPr>
            <a:r>
              <a:rPr lang="fr-FR" sz="1400" dirty="0"/>
              <a:t>DC : </a:t>
            </a:r>
            <a:r>
              <a:rPr lang="fr-FR" sz="1400" dirty="0" err="1"/>
              <a:t>Drought</a:t>
            </a:r>
            <a:r>
              <a:rPr lang="fr-FR" sz="1400" dirty="0"/>
              <a:t> Code</a:t>
            </a:r>
          </a:p>
          <a:p>
            <a:pPr marL="0" marR="0" indent="0" algn="just"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rgbClr val="000000"/>
                </a:solidFill>
                <a:effectLst/>
                <a:uFillTx/>
                <a:latin typeface="Roboto"/>
                <a:ea typeface="Roboto"/>
                <a:cs typeface="Roboto"/>
                <a:sym typeface="Roboto"/>
              </a:rPr>
              <a:t>DMC : Duff </a:t>
            </a:r>
            <a:r>
              <a:rPr kumimoji="0" lang="fr-FR" sz="1400" b="1" i="0" u="none" strike="noStrike" cap="none" spc="0" normalizeH="0" baseline="0" dirty="0" err="1">
                <a:ln>
                  <a:noFill/>
                </a:ln>
                <a:solidFill>
                  <a:srgbClr val="000000"/>
                </a:solidFill>
                <a:effectLst/>
                <a:uFillTx/>
                <a:latin typeface="Roboto"/>
                <a:ea typeface="Roboto"/>
                <a:cs typeface="Roboto"/>
                <a:sym typeface="Roboto"/>
              </a:rPr>
              <a:t>Moisture</a:t>
            </a:r>
            <a:r>
              <a:rPr kumimoji="0" lang="fr-FR" sz="1400" b="1" i="0" u="none" strike="noStrike" cap="none" spc="0" normalizeH="0" baseline="0" dirty="0">
                <a:ln>
                  <a:noFill/>
                </a:ln>
                <a:solidFill>
                  <a:srgbClr val="000000"/>
                </a:solidFill>
                <a:effectLst/>
                <a:uFillTx/>
                <a:latin typeface="Roboto"/>
                <a:ea typeface="Roboto"/>
                <a:cs typeface="Roboto"/>
                <a:sym typeface="Roboto"/>
              </a:rPr>
              <a:t> Code</a:t>
            </a:r>
          </a:p>
          <a:p>
            <a:pPr marL="0" marR="0" indent="0" algn="just"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rgbClr val="000000"/>
                </a:solidFill>
                <a:effectLst/>
                <a:uFillTx/>
                <a:latin typeface="Roboto"/>
                <a:ea typeface="Roboto"/>
                <a:cs typeface="Roboto"/>
                <a:sym typeface="Roboto"/>
              </a:rPr>
              <a:t>FWI : </a:t>
            </a:r>
            <a:r>
              <a:rPr kumimoji="0" lang="fr-FR" sz="1400" b="1" i="0" u="none" strike="noStrike" cap="none" spc="0" normalizeH="0" baseline="0" dirty="0" err="1">
                <a:ln>
                  <a:noFill/>
                </a:ln>
                <a:solidFill>
                  <a:srgbClr val="000000"/>
                </a:solidFill>
                <a:effectLst/>
                <a:uFillTx/>
                <a:latin typeface="Roboto"/>
                <a:ea typeface="Roboto"/>
                <a:cs typeface="Roboto"/>
                <a:sym typeface="Roboto"/>
              </a:rPr>
              <a:t>Fire</a:t>
            </a:r>
            <a:r>
              <a:rPr kumimoji="0" lang="fr-FR" sz="1400" b="1" i="0" u="none" strike="noStrike" cap="none" spc="0" normalizeH="0" baseline="0" dirty="0">
                <a:ln>
                  <a:noFill/>
                </a:ln>
                <a:solidFill>
                  <a:srgbClr val="000000"/>
                </a:solidFill>
                <a:effectLst/>
                <a:uFillTx/>
                <a:latin typeface="Roboto"/>
                <a:ea typeface="Roboto"/>
                <a:cs typeface="Roboto"/>
                <a:sym typeface="Roboto"/>
              </a:rPr>
              <a:t> </a:t>
            </a:r>
            <a:r>
              <a:rPr kumimoji="0" lang="fr-FR" sz="1400" b="1" i="0" u="none" strike="noStrike" cap="none" spc="0" normalizeH="0" baseline="0" dirty="0" err="1">
                <a:ln>
                  <a:noFill/>
                </a:ln>
                <a:solidFill>
                  <a:srgbClr val="000000"/>
                </a:solidFill>
                <a:effectLst/>
                <a:uFillTx/>
                <a:latin typeface="Roboto"/>
                <a:ea typeface="Roboto"/>
                <a:cs typeface="Roboto"/>
                <a:sym typeface="Roboto"/>
              </a:rPr>
              <a:t>Weather</a:t>
            </a:r>
            <a:r>
              <a:rPr kumimoji="0" lang="fr-FR" sz="1400" b="1" i="0" u="none" strike="noStrike" cap="none" spc="0" normalizeH="0" baseline="0" dirty="0">
                <a:ln>
                  <a:noFill/>
                </a:ln>
                <a:solidFill>
                  <a:srgbClr val="000000"/>
                </a:solidFill>
                <a:effectLst/>
                <a:uFillTx/>
                <a:latin typeface="Roboto"/>
                <a:ea typeface="Roboto"/>
                <a:cs typeface="Roboto"/>
                <a:sym typeface="Roboto"/>
              </a:rPr>
              <a:t> Index</a:t>
            </a:r>
          </a:p>
          <a:p>
            <a:pPr marL="0" marR="0" indent="0" algn="just" defTabSz="825500" rtl="0" fontAlgn="auto" latinLnBrk="0" hangingPunct="0">
              <a:lnSpc>
                <a:spcPct val="100000"/>
              </a:lnSpc>
              <a:spcBef>
                <a:spcPts val="0"/>
              </a:spcBef>
              <a:spcAft>
                <a:spcPts val="0"/>
              </a:spcAft>
              <a:buClrTx/>
              <a:buSzTx/>
              <a:buFontTx/>
              <a:buNone/>
              <a:tabLst/>
            </a:pPr>
            <a:r>
              <a:rPr lang="fr-FR" sz="1400" dirty="0"/>
              <a:t>ISI : Initial Spread Index</a:t>
            </a:r>
          </a:p>
          <a:p>
            <a:pPr marL="0" marR="0" indent="0" algn="just" defTabSz="825500" rtl="0" fontAlgn="auto" latinLnBrk="0" hangingPunct="0">
              <a:lnSpc>
                <a:spcPct val="100000"/>
              </a:lnSpc>
              <a:spcBef>
                <a:spcPts val="0"/>
              </a:spcBef>
              <a:spcAft>
                <a:spcPts val="0"/>
              </a:spcAft>
              <a:buClrTx/>
              <a:buSzTx/>
              <a:buFontTx/>
              <a:buNone/>
              <a:tabLst/>
            </a:pPr>
            <a:r>
              <a:rPr lang="fr-FR" sz="1400" dirty="0"/>
              <a:t>RH : Relative </a:t>
            </a:r>
            <a:r>
              <a:rPr lang="fr-FR" sz="1400" dirty="0" err="1"/>
              <a:t>Humidity</a:t>
            </a:r>
            <a:endParaRPr lang="fr-FR" sz="1400" dirty="0"/>
          </a:p>
          <a:p>
            <a:pPr marL="0" marR="0" indent="0" algn="just" defTabSz="825500" rtl="0" fontAlgn="auto" latinLnBrk="0" hangingPunct="0">
              <a:lnSpc>
                <a:spcPct val="100000"/>
              </a:lnSpc>
              <a:spcBef>
                <a:spcPts val="0"/>
              </a:spcBef>
              <a:spcAft>
                <a:spcPts val="0"/>
              </a:spcAft>
              <a:buClrTx/>
              <a:buSzTx/>
              <a:buFontTx/>
              <a:buNone/>
              <a:tabLst/>
            </a:pPr>
            <a:endParaRPr lang="fr-FR" sz="1400" dirty="0"/>
          </a:p>
          <a:p>
            <a:pPr marL="0" marR="0" indent="0" algn="just" defTabSz="825500" rtl="0" fontAlgn="auto" latinLnBrk="0" hangingPunct="0">
              <a:lnSpc>
                <a:spcPct val="100000"/>
              </a:lnSpc>
              <a:spcBef>
                <a:spcPts val="0"/>
              </a:spcBef>
              <a:spcAft>
                <a:spcPts val="0"/>
              </a:spcAft>
              <a:buClrTx/>
              <a:buSzTx/>
              <a:buFontTx/>
              <a:buNone/>
              <a:tabLst/>
            </a:pPr>
            <a:r>
              <a:rPr lang="fr-FR" sz="2000" dirty="0"/>
              <a:t>Source : </a:t>
            </a:r>
          </a:p>
          <a:p>
            <a:pPr marL="0" marR="0" indent="0" algn="just" defTabSz="825500" rtl="0" fontAlgn="auto" latinLnBrk="0" hangingPunct="0">
              <a:lnSpc>
                <a:spcPct val="100000"/>
              </a:lnSpc>
              <a:spcBef>
                <a:spcPts val="0"/>
              </a:spcBef>
              <a:spcAft>
                <a:spcPts val="0"/>
              </a:spcAft>
              <a:buClrTx/>
              <a:buSzTx/>
              <a:buFontTx/>
              <a:buNone/>
              <a:tabLst/>
            </a:pPr>
            <a:r>
              <a:rPr lang="fr-FR" sz="1400" dirty="0" err="1"/>
              <a:t>Dataset</a:t>
            </a:r>
            <a:r>
              <a:rPr lang="fr-FR" sz="1400" dirty="0"/>
              <a:t> : </a:t>
            </a:r>
            <a:r>
              <a:rPr lang="fr-FR" sz="1400" dirty="0">
                <a:hlinkClick r:id="rId5"/>
              </a:rPr>
              <a:t>http://www3.dsi.uminho.pt/pcortez/forestfires/</a:t>
            </a:r>
            <a:endParaRPr lang="fr-FR" sz="1400" dirty="0"/>
          </a:p>
          <a:p>
            <a:pPr marL="0" marR="0" indent="0" algn="just" defTabSz="825500" rtl="0" fontAlgn="auto" latinLnBrk="0" hangingPunct="0">
              <a:lnSpc>
                <a:spcPct val="100000"/>
              </a:lnSpc>
              <a:spcBef>
                <a:spcPts val="0"/>
              </a:spcBef>
              <a:spcAft>
                <a:spcPts val="0"/>
              </a:spcAft>
              <a:buClrTx/>
              <a:buSzTx/>
              <a:buFontTx/>
              <a:buNone/>
              <a:tabLst/>
            </a:pPr>
            <a:r>
              <a:rPr lang="fr-FR" sz="1400" dirty="0"/>
              <a:t>Site </a:t>
            </a:r>
            <a:r>
              <a:rPr lang="fr-FR" sz="1400" dirty="0" err="1"/>
              <a:t>webs</a:t>
            </a:r>
            <a:r>
              <a:rPr lang="fr-FR" sz="1400" dirty="0"/>
              <a:t> utilisés : - </a:t>
            </a:r>
            <a:r>
              <a:rPr lang="fr-FR" sz="1400" dirty="0" err="1">
                <a:hlinkClick r:id="rId6"/>
              </a:rPr>
              <a:t>Fire</a:t>
            </a:r>
            <a:r>
              <a:rPr lang="fr-FR" sz="1400" dirty="0">
                <a:hlinkClick r:id="rId6"/>
              </a:rPr>
              <a:t> </a:t>
            </a:r>
            <a:r>
              <a:rPr lang="fr-FR" sz="1400" dirty="0" err="1">
                <a:hlinkClick r:id="rId6"/>
              </a:rPr>
              <a:t>weather</a:t>
            </a:r>
            <a:r>
              <a:rPr lang="fr-FR" sz="1400" dirty="0">
                <a:hlinkClick r:id="rId6"/>
              </a:rPr>
              <a:t> information</a:t>
            </a:r>
            <a:endParaRPr lang="fr-FR" sz="1400" dirty="0"/>
          </a:p>
          <a:p>
            <a:pPr marL="0" marR="0" indent="0" algn="just" defTabSz="825500" rtl="0" fontAlgn="auto" latinLnBrk="0" hangingPunct="0">
              <a:lnSpc>
                <a:spcPct val="100000"/>
              </a:lnSpc>
              <a:spcBef>
                <a:spcPts val="0"/>
              </a:spcBef>
              <a:spcAft>
                <a:spcPts val="0"/>
              </a:spcAft>
              <a:buClrTx/>
              <a:buSzTx/>
              <a:buFontTx/>
              <a:buNone/>
              <a:tabLst/>
            </a:pPr>
            <a:r>
              <a:rPr lang="fr-FR" sz="1400" dirty="0"/>
              <a:t>		- </a:t>
            </a:r>
            <a:r>
              <a:rPr lang="fr-FR" sz="1400" dirty="0">
                <a:hlinkClick r:id="rId7"/>
              </a:rPr>
              <a:t>Programmation </a:t>
            </a:r>
            <a:r>
              <a:rPr lang="fr-FR" sz="1400" dirty="0" err="1">
                <a:hlinkClick r:id="rId7"/>
              </a:rPr>
              <a:t>equation</a:t>
            </a:r>
            <a:endParaRPr lang="fr-FR" sz="1400" dirty="0"/>
          </a:p>
          <a:p>
            <a:pPr marL="0" marR="0" indent="0" algn="just" defTabSz="825500" rtl="0" fontAlgn="auto" latinLnBrk="0" hangingPunct="0">
              <a:lnSpc>
                <a:spcPct val="100000"/>
              </a:lnSpc>
              <a:spcBef>
                <a:spcPts val="0"/>
              </a:spcBef>
              <a:spcAft>
                <a:spcPts val="0"/>
              </a:spcAft>
              <a:buClrTx/>
              <a:buSzTx/>
              <a:buFontTx/>
              <a:buNone/>
              <a:tabLst/>
            </a:pPr>
            <a:endParaRPr lang="fr-FR" sz="1400" dirty="0"/>
          </a:p>
          <a:p>
            <a:pPr marL="0" marR="0" indent="0" algn="just" defTabSz="825500" rtl="0" fontAlgn="auto" latinLnBrk="0" hangingPunct="0">
              <a:lnSpc>
                <a:spcPct val="100000"/>
              </a:lnSpc>
              <a:spcBef>
                <a:spcPts val="0"/>
              </a:spcBef>
              <a:spcAft>
                <a:spcPts val="0"/>
              </a:spcAft>
              <a:buClrTx/>
              <a:buSzTx/>
              <a:buFontTx/>
              <a:buNone/>
              <a:tabLst/>
            </a:pPr>
            <a:r>
              <a:rPr lang="fr-FR" sz="2000" dirty="0"/>
              <a:t>Demande de citation : </a:t>
            </a:r>
          </a:p>
          <a:p>
            <a:pPr marL="0" marR="0" indent="0" algn="just" defTabSz="825500" rtl="0" fontAlgn="auto" latinLnBrk="0" hangingPunct="0">
              <a:lnSpc>
                <a:spcPct val="100000"/>
              </a:lnSpc>
              <a:spcBef>
                <a:spcPts val="0"/>
              </a:spcBef>
              <a:spcAft>
                <a:spcPts val="0"/>
              </a:spcAft>
              <a:buClrTx/>
              <a:buSzTx/>
              <a:buFontTx/>
              <a:buNone/>
              <a:tabLst/>
            </a:pPr>
            <a:r>
              <a:rPr lang="fr-FR" sz="2000" dirty="0"/>
              <a:t> </a:t>
            </a:r>
            <a:r>
              <a:rPr lang="fr-FR" sz="1000" dirty="0"/>
              <a:t>P. Cortez and A. Morais. A Data Mining </a:t>
            </a:r>
            <a:r>
              <a:rPr lang="fr-FR" sz="1000" dirty="0" err="1"/>
              <a:t>Approach</a:t>
            </a:r>
            <a:r>
              <a:rPr lang="fr-FR" sz="1000" dirty="0"/>
              <a:t> to </a:t>
            </a:r>
            <a:r>
              <a:rPr lang="fr-FR" sz="1000" dirty="0" err="1"/>
              <a:t>Predict</a:t>
            </a:r>
            <a:r>
              <a:rPr lang="fr-FR" sz="1000" dirty="0"/>
              <a:t> Forest </a:t>
            </a:r>
            <a:r>
              <a:rPr lang="fr-FR" sz="1000" dirty="0" err="1"/>
              <a:t>Fires</a:t>
            </a:r>
            <a:r>
              <a:rPr lang="fr-FR" sz="1000" dirty="0"/>
              <a:t> </a:t>
            </a:r>
            <a:r>
              <a:rPr lang="fr-FR" sz="1000" dirty="0" err="1"/>
              <a:t>using</a:t>
            </a:r>
            <a:r>
              <a:rPr lang="fr-FR" sz="1000" dirty="0"/>
              <a:t> </a:t>
            </a:r>
            <a:r>
              <a:rPr lang="fr-FR" sz="1000" dirty="0" err="1"/>
              <a:t>Meteorological</a:t>
            </a:r>
            <a:r>
              <a:rPr lang="fr-FR" sz="1000" dirty="0"/>
              <a:t> Data. </a:t>
            </a:r>
          </a:p>
          <a:p>
            <a:pPr marL="0" marR="0" indent="0" algn="just" defTabSz="825500" rtl="0" fontAlgn="auto" latinLnBrk="0" hangingPunct="0">
              <a:lnSpc>
                <a:spcPct val="100000"/>
              </a:lnSpc>
              <a:spcBef>
                <a:spcPts val="0"/>
              </a:spcBef>
              <a:spcAft>
                <a:spcPts val="0"/>
              </a:spcAft>
              <a:buClrTx/>
              <a:buSzTx/>
              <a:buFontTx/>
              <a:buNone/>
              <a:tabLst/>
            </a:pPr>
            <a:r>
              <a:rPr lang="fr-FR" sz="1000" dirty="0"/>
              <a:t>  In J. </a:t>
            </a:r>
            <a:r>
              <a:rPr lang="fr-FR" sz="1000" dirty="0" err="1"/>
              <a:t>Neves</a:t>
            </a:r>
            <a:r>
              <a:rPr lang="fr-FR" sz="1000" dirty="0"/>
              <a:t>, M. F. Santos and J. Machado </a:t>
            </a:r>
            <a:r>
              <a:rPr lang="fr-FR" sz="1000" dirty="0" err="1"/>
              <a:t>Eds</a:t>
            </a:r>
            <a:r>
              <a:rPr lang="fr-FR" sz="1000" dirty="0"/>
              <a:t>., New Trends in </a:t>
            </a:r>
            <a:r>
              <a:rPr lang="fr-FR" sz="1000" dirty="0" err="1"/>
              <a:t>Artificial</a:t>
            </a:r>
            <a:r>
              <a:rPr lang="fr-FR" sz="1000" dirty="0"/>
              <a:t> Intelligence, </a:t>
            </a:r>
          </a:p>
          <a:p>
            <a:pPr marL="0" marR="0" indent="0" algn="just" defTabSz="825500" rtl="0" fontAlgn="auto" latinLnBrk="0" hangingPunct="0">
              <a:lnSpc>
                <a:spcPct val="100000"/>
              </a:lnSpc>
              <a:spcBef>
                <a:spcPts val="0"/>
              </a:spcBef>
              <a:spcAft>
                <a:spcPts val="0"/>
              </a:spcAft>
              <a:buClrTx/>
              <a:buSzTx/>
              <a:buFontTx/>
              <a:buNone/>
              <a:tabLst/>
            </a:pPr>
            <a:r>
              <a:rPr lang="fr-FR" sz="1000" dirty="0"/>
              <a:t>  </a:t>
            </a:r>
            <a:r>
              <a:rPr lang="fr-FR" sz="1000" dirty="0" err="1"/>
              <a:t>Proceedings</a:t>
            </a:r>
            <a:r>
              <a:rPr lang="fr-FR" sz="1000" dirty="0"/>
              <a:t> of the 13th EPIA 2007 - </a:t>
            </a:r>
            <a:r>
              <a:rPr lang="fr-FR" sz="1000" dirty="0" err="1"/>
              <a:t>Portuguese</a:t>
            </a:r>
            <a:r>
              <a:rPr lang="fr-FR" sz="1000" dirty="0"/>
              <a:t> </a:t>
            </a:r>
            <a:r>
              <a:rPr lang="fr-FR" sz="1000" dirty="0" err="1"/>
              <a:t>Conference</a:t>
            </a:r>
            <a:r>
              <a:rPr lang="fr-FR" sz="1000" dirty="0"/>
              <a:t> on </a:t>
            </a:r>
            <a:r>
              <a:rPr lang="fr-FR" sz="1000" dirty="0" err="1"/>
              <a:t>Artificial</a:t>
            </a:r>
            <a:r>
              <a:rPr lang="fr-FR" sz="1000" dirty="0"/>
              <a:t> Intelligence, </a:t>
            </a:r>
            <a:r>
              <a:rPr lang="fr-FR" sz="1000" dirty="0" err="1"/>
              <a:t>December</a:t>
            </a:r>
            <a:r>
              <a:rPr lang="fr-FR" sz="1000" dirty="0"/>
              <a:t>, </a:t>
            </a:r>
          </a:p>
          <a:p>
            <a:pPr marL="0" marR="0" indent="0" algn="just" defTabSz="825500" rtl="0" fontAlgn="auto" latinLnBrk="0" hangingPunct="0">
              <a:lnSpc>
                <a:spcPct val="100000"/>
              </a:lnSpc>
              <a:spcBef>
                <a:spcPts val="0"/>
              </a:spcBef>
              <a:spcAft>
                <a:spcPts val="0"/>
              </a:spcAft>
              <a:buClrTx/>
              <a:buSzTx/>
              <a:buFontTx/>
              <a:buNone/>
              <a:tabLst/>
            </a:pPr>
            <a:r>
              <a:rPr lang="fr-FR" sz="1000" dirty="0"/>
              <a:t>  </a:t>
            </a:r>
            <a:r>
              <a:rPr lang="fr-FR" sz="1000" dirty="0" err="1"/>
              <a:t>Guimaraes</a:t>
            </a:r>
            <a:r>
              <a:rPr lang="fr-FR" sz="1000" dirty="0"/>
              <a:t>, Portugal, pp. 512-523, 2007. APPIA, ISBN-13 978-989-95618-0-9. </a:t>
            </a:r>
          </a:p>
          <a:p>
            <a:pPr marL="0" marR="0" indent="0" algn="just" defTabSz="825500" rtl="0" fontAlgn="auto" latinLnBrk="0" hangingPunct="0">
              <a:lnSpc>
                <a:spcPct val="100000"/>
              </a:lnSpc>
              <a:spcBef>
                <a:spcPts val="0"/>
              </a:spcBef>
              <a:spcAft>
                <a:spcPts val="0"/>
              </a:spcAft>
              <a:buClrTx/>
              <a:buSzTx/>
              <a:buFontTx/>
              <a:buNone/>
              <a:tabLst/>
            </a:pPr>
            <a:r>
              <a:rPr lang="fr-FR" sz="1000" dirty="0"/>
              <a:t>  </a:t>
            </a:r>
            <a:r>
              <a:rPr lang="fr-FR" sz="1000" dirty="0" err="1"/>
              <a:t>Available</a:t>
            </a:r>
            <a:r>
              <a:rPr lang="fr-FR" sz="1000" dirty="0"/>
              <a:t> at: http://www.dsi.uminho.pt/~pcortez/fires.pdf</a:t>
            </a:r>
          </a:p>
          <a:p>
            <a:pPr marL="0" marR="0" indent="0" algn="just" defTabSz="825500" rtl="0" fontAlgn="auto" latinLnBrk="0" hangingPunct="0">
              <a:lnSpc>
                <a:spcPct val="100000"/>
              </a:lnSpc>
              <a:spcBef>
                <a:spcPts val="0"/>
              </a:spcBef>
              <a:spcAft>
                <a:spcPts val="0"/>
              </a:spcAft>
              <a:buClrTx/>
              <a:buSzTx/>
              <a:buFontTx/>
              <a:buNone/>
              <a:tabLst/>
            </a:pPr>
            <a:endParaRPr lang="fr-FR" sz="1400" dirty="0"/>
          </a:p>
          <a:p>
            <a:pPr marL="0" marR="0" indent="0" algn="just" defTabSz="825500" rtl="0" fontAlgn="auto" latinLnBrk="0" hangingPunct="0">
              <a:lnSpc>
                <a:spcPct val="100000"/>
              </a:lnSpc>
              <a:spcBef>
                <a:spcPts val="0"/>
              </a:spcBef>
              <a:spcAft>
                <a:spcPts val="0"/>
              </a:spcAft>
              <a:buClrTx/>
              <a:buSzTx/>
              <a:buFontTx/>
              <a:buNone/>
              <a:tabLst/>
            </a:pPr>
            <a:endParaRPr kumimoji="0" lang="fr-FR" sz="1400" b="1" i="0" u="none" strike="noStrike" cap="none" spc="0" normalizeH="0" baseline="0" dirty="0">
              <a:ln>
                <a:noFill/>
              </a:ln>
              <a:solidFill>
                <a:srgbClr val="000000"/>
              </a:solidFill>
              <a:effectLst/>
              <a:uFillTx/>
              <a:latin typeface="Roboto"/>
              <a:ea typeface="Roboto"/>
              <a:cs typeface="Roboto"/>
              <a:sym typeface="Roboto"/>
            </a:endParaRPr>
          </a:p>
        </p:txBody>
      </p:sp>
    </p:spTree>
    <p:extLst>
      <p:ext uri="{BB962C8B-B14F-4D97-AF65-F5344CB8AC3E}">
        <p14:creationId xmlns:p14="http://schemas.microsoft.com/office/powerpoint/2010/main" val="27159864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3E61DED-32B6-4187-8079-47968A519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ZoneTexte 10">
            <a:extLst>
              <a:ext uri="{FF2B5EF4-FFF2-40B4-BE49-F238E27FC236}">
                <a16:creationId xmlns:a16="http://schemas.microsoft.com/office/drawing/2014/main" id="{2220AEF7-6BAC-449C-94CA-E097B497C852}"/>
              </a:ext>
            </a:extLst>
          </p:cNvPr>
          <p:cNvSpPr txBox="1"/>
          <p:nvPr/>
        </p:nvSpPr>
        <p:spPr>
          <a:xfrm>
            <a:off x="-523982" y="-86806"/>
            <a:ext cx="48596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4000" b="1" i="0" u="none" strike="noStrike" cap="none" spc="0" normalizeH="0" baseline="0" dirty="0">
                <a:ln>
                  <a:noFill/>
                </a:ln>
                <a:solidFill>
                  <a:srgbClr val="000000"/>
                </a:solidFill>
                <a:effectLst/>
                <a:uFillTx/>
                <a:latin typeface="Roboto"/>
                <a:ea typeface="Roboto"/>
                <a:cs typeface="Roboto"/>
                <a:sym typeface="Roboto"/>
              </a:rPr>
              <a:t>Problématique</a:t>
            </a:r>
          </a:p>
        </p:txBody>
      </p:sp>
      <p:sp>
        <p:nvSpPr>
          <p:cNvPr id="12" name="ZoneTexte 11">
            <a:extLst>
              <a:ext uri="{FF2B5EF4-FFF2-40B4-BE49-F238E27FC236}">
                <a16:creationId xmlns:a16="http://schemas.microsoft.com/office/drawing/2014/main" id="{AABB5489-8BCF-400F-B987-8A0D102A4687}"/>
              </a:ext>
            </a:extLst>
          </p:cNvPr>
          <p:cNvSpPr txBox="1"/>
          <p:nvPr/>
        </p:nvSpPr>
        <p:spPr>
          <a:xfrm>
            <a:off x="1222626" y="2836983"/>
            <a:ext cx="485967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sz="2400" dirty="0">
                <a:solidFill>
                  <a:schemeClr val="bg1"/>
                </a:solidFill>
              </a:rPr>
              <a:t>Est-il possible de prévoir un feu de foret ?</a:t>
            </a:r>
            <a:endParaRPr kumimoji="0" lang="fr-FR" sz="2400" b="1" i="0" u="none" strike="noStrike" cap="none" spc="0" normalizeH="0" baseline="0" dirty="0">
              <a:ln>
                <a:noFill/>
              </a:ln>
              <a:solidFill>
                <a:schemeClr val="bg1"/>
              </a:solidFill>
              <a:effectLst/>
              <a:uFillTx/>
              <a:latin typeface="Roboto"/>
              <a:ea typeface="Roboto"/>
              <a:cs typeface="Roboto"/>
              <a:sym typeface="Roboto"/>
            </a:endParaRPr>
          </a:p>
        </p:txBody>
      </p:sp>
    </p:spTree>
    <p:extLst>
      <p:ext uri="{BB962C8B-B14F-4D97-AF65-F5344CB8AC3E}">
        <p14:creationId xmlns:p14="http://schemas.microsoft.com/office/powerpoint/2010/main" val="24479988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31" name="Title"/>
          <p:cNvSpPr txBox="1">
            <a:spLocks noGrp="1"/>
          </p:cNvSpPr>
          <p:nvPr>
            <p:ph type="title"/>
          </p:nvPr>
        </p:nvSpPr>
        <p:spPr>
          <a:xfrm>
            <a:off x="209375" y="893159"/>
            <a:ext cx="8725250" cy="3357183"/>
          </a:xfrm>
          <a:prstGeom prst="rect">
            <a:avLst/>
          </a:prstGeom>
        </p:spPr>
        <p:txBody>
          <a:bodyPr/>
          <a:lstStyle/>
          <a:p>
            <a:r>
              <a:rPr lang="fr-FR" sz="2000" dirty="0">
                <a:latin typeface="Ubisoft Sans" pitchFamily="50" charset="0"/>
              </a:rPr>
              <a:t>PART 1</a:t>
            </a:r>
            <a:br>
              <a:rPr lang="fr-FR" sz="2000" dirty="0">
                <a:latin typeface="Ubisoft Sans" pitchFamily="50" charset="0"/>
              </a:rPr>
            </a:br>
            <a:r>
              <a:rPr lang="fr-FR" dirty="0">
                <a:latin typeface="Ubisoft Sans" pitchFamily="50" charset="0"/>
              </a:rPr>
              <a:t>Analyse des donnés</a:t>
            </a:r>
            <a:endParaRPr dirty="0">
              <a:latin typeface="Ubisoft Sans" pitchFamily="50" charset="0"/>
            </a:endParaRPr>
          </a:p>
        </p:txBody>
      </p:sp>
      <p:pic>
        <p:nvPicPr>
          <p:cNvPr id="432"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sp>
        <p:nvSpPr>
          <p:cNvPr id="433" name="Slide Number"/>
          <p:cNvSpPr txBox="1">
            <a:spLocks noGrp="1"/>
          </p:cNvSpPr>
          <p:nvPr>
            <p:ph type="sldNum" sz="quarter" idx="2"/>
          </p:nvPr>
        </p:nvSpPr>
        <p:spPr>
          <a:xfrm>
            <a:off x="8872461" y="4902728"/>
            <a:ext cx="81116" cy="9618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solidFill>
                  <a:srgbClr val="FFFFFF"/>
                </a:solidFill>
                <a:latin typeface="Ubisoft Sans" pitchFamily="50" charset="0"/>
              </a:rPr>
              <a:t>3</a:t>
            </a:fld>
            <a:endParaRPr dirty="0">
              <a:solidFill>
                <a:srgbClr val="FFFFFF"/>
              </a:solidFill>
              <a:latin typeface="Ubisoft Sans" pitchFamily="50" charset="0"/>
            </a:endParaRPr>
          </a:p>
        </p:txBody>
      </p:sp>
      <p:sp>
        <p:nvSpPr>
          <p:cNvPr id="10" name="Title of Document"/>
          <p:cNvSpPr txBox="1"/>
          <p:nvPr/>
        </p:nvSpPr>
        <p:spPr>
          <a:xfrm>
            <a:off x="4116748" y="4885416"/>
            <a:ext cx="910506"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pPr algn="ctr"/>
            <a:r>
              <a:rPr lang="fr-FR" sz="600" b="0" cap="all" dirty="0">
                <a:latin typeface="Ubisoft Sans" pitchFamily="50" charset="0"/>
                <a:cs typeface="Ubisoft Sans Bold"/>
              </a:rPr>
              <a:t>PART 1 </a:t>
            </a:r>
            <a:r>
              <a:rPr lang="fr-FR" sz="600" cap="all" dirty="0">
                <a:latin typeface="Ubisoft Sans" pitchFamily="50" charset="0"/>
                <a:cs typeface="Ubisoft Sans Bold"/>
              </a:rPr>
              <a:t>– SECTION TITLE</a:t>
            </a:r>
            <a:endParaRPr sz="600" cap="all" dirty="0">
              <a:latin typeface="Ubisoft Sans" pitchFamily="50" charset="0"/>
              <a:cs typeface="Ubisoft Sans Bo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3A201EE-85AA-4356-9451-EB078C606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itle 2">
            <a:extLst>
              <a:ext uri="{FF2B5EF4-FFF2-40B4-BE49-F238E27FC236}">
                <a16:creationId xmlns:a16="http://schemas.microsoft.com/office/drawing/2014/main" id="{F3976455-13B8-4B4C-B53D-4177FD9090DF}"/>
              </a:ext>
            </a:extLst>
          </p:cNvPr>
          <p:cNvSpPr>
            <a:spLocks noGrp="1"/>
          </p:cNvSpPr>
          <p:nvPr>
            <p:ph type="title"/>
          </p:nvPr>
        </p:nvSpPr>
        <p:spPr>
          <a:xfrm>
            <a:off x="2546166" y="278197"/>
            <a:ext cx="3812292" cy="1123573"/>
          </a:xfrm>
        </p:spPr>
        <p:txBody>
          <a:bodyPr/>
          <a:lstStyle/>
          <a:p>
            <a:r>
              <a:rPr lang="en-US" dirty="0" err="1"/>
              <a:t>Sommaire</a:t>
            </a:r>
            <a:endParaRPr lang="en-US" dirty="0"/>
          </a:p>
        </p:txBody>
      </p:sp>
      <p:sp>
        <p:nvSpPr>
          <p:cNvPr id="6" name="ZoneTexte 5">
            <a:extLst>
              <a:ext uri="{FF2B5EF4-FFF2-40B4-BE49-F238E27FC236}">
                <a16:creationId xmlns:a16="http://schemas.microsoft.com/office/drawing/2014/main" id="{B7A640B1-87CF-45ED-ACEF-74C91B2106D8}"/>
              </a:ext>
            </a:extLst>
          </p:cNvPr>
          <p:cNvSpPr txBox="1"/>
          <p:nvPr/>
        </p:nvSpPr>
        <p:spPr>
          <a:xfrm>
            <a:off x="2382212" y="2477375"/>
            <a:ext cx="4140200"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fr-FR" sz="1400" dirty="0">
                <a:solidFill>
                  <a:schemeClr val="bg1"/>
                </a:solidFill>
              </a:rPr>
              <a:t>Organisation de la présentation</a:t>
            </a:r>
          </a:p>
          <a:p>
            <a:pPr defTabSz="825500"/>
            <a:r>
              <a:rPr lang="fr-FR" sz="1400" dirty="0">
                <a:solidFill>
                  <a:schemeClr val="bg1"/>
                </a:solidFill>
              </a:rPr>
              <a:t>A quoi sert ce </a:t>
            </a:r>
            <a:r>
              <a:rPr lang="fr-FR" sz="1400" dirty="0" err="1">
                <a:solidFill>
                  <a:schemeClr val="bg1"/>
                </a:solidFill>
              </a:rPr>
              <a:t>Dataset</a:t>
            </a:r>
            <a:r>
              <a:rPr lang="fr-FR" sz="1400" dirty="0">
                <a:solidFill>
                  <a:schemeClr val="bg1"/>
                </a:solidFill>
              </a:rPr>
              <a:t> ?</a:t>
            </a:r>
          </a:p>
          <a:p>
            <a:pPr defTabSz="825500"/>
            <a:r>
              <a:rPr lang="fr-FR" sz="1400" dirty="0">
                <a:solidFill>
                  <a:schemeClr val="bg1"/>
                </a:solidFill>
              </a:rPr>
              <a:t>Quelles sont les données du </a:t>
            </a:r>
            <a:r>
              <a:rPr lang="fr-FR" sz="1400" dirty="0" err="1">
                <a:solidFill>
                  <a:schemeClr val="bg1"/>
                </a:solidFill>
              </a:rPr>
              <a:t>dataset</a:t>
            </a:r>
            <a:r>
              <a:rPr lang="fr-FR" sz="1400" dirty="0">
                <a:solidFill>
                  <a:schemeClr val="bg1"/>
                </a:solidFill>
              </a:rPr>
              <a:t> ?</a:t>
            </a:r>
          </a:p>
          <a:p>
            <a:pPr marL="0" marR="0" indent="0" algn="ctr"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chemeClr val="bg1"/>
                </a:solidFill>
                <a:effectLst/>
                <a:uFillTx/>
                <a:latin typeface="Roboto"/>
                <a:ea typeface="Roboto"/>
                <a:cs typeface="Roboto"/>
                <a:sym typeface="Roboto"/>
              </a:rPr>
              <a:t>Analyse des données</a:t>
            </a:r>
          </a:p>
          <a:p>
            <a:pPr marL="0" marR="0" indent="0" algn="ctr" defTabSz="825500" rtl="0" fontAlgn="auto" latinLnBrk="0" hangingPunct="0">
              <a:lnSpc>
                <a:spcPct val="100000"/>
              </a:lnSpc>
              <a:spcBef>
                <a:spcPts val="0"/>
              </a:spcBef>
              <a:spcAft>
                <a:spcPts val="0"/>
              </a:spcAft>
              <a:buClrTx/>
              <a:buSzTx/>
              <a:buFontTx/>
              <a:buNone/>
              <a:tabLst/>
            </a:pPr>
            <a:r>
              <a:rPr lang="fr-FR" sz="1400" dirty="0">
                <a:solidFill>
                  <a:schemeClr val="bg1"/>
                </a:solidFill>
              </a:rPr>
              <a:t>Commerciabilité</a:t>
            </a:r>
          </a:p>
          <a:p>
            <a:pPr marL="0" marR="0" indent="0" algn="ctr"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chemeClr val="bg1"/>
                </a:solidFill>
                <a:effectLst/>
                <a:uFillTx/>
                <a:latin typeface="Roboto"/>
                <a:ea typeface="Roboto"/>
                <a:cs typeface="Roboto"/>
                <a:sym typeface="Roboto"/>
              </a:rPr>
              <a:t>Conclusion</a:t>
            </a:r>
          </a:p>
        </p:txBody>
      </p:sp>
    </p:spTree>
    <p:extLst>
      <p:ext uri="{BB962C8B-B14F-4D97-AF65-F5344CB8AC3E}">
        <p14:creationId xmlns:p14="http://schemas.microsoft.com/office/powerpoint/2010/main" val="10416714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Ubisoft Sans" pitchFamily="50" charset="0"/>
              </a:rPr>
              <a:t>5</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643951"/>
          </a:xfrm>
          <a:prstGeom prst="rect">
            <a:avLst/>
          </a:prstGeom>
        </p:spPr>
        <p:txBody>
          <a:bodyPr lIns="0" tIns="0" rIns="0" bIns="0">
            <a:normAutofit/>
          </a:bodyPr>
          <a:lstStyle/>
          <a:p>
            <a:pPr algn="ctr"/>
            <a:r>
              <a:rPr lang="fr-FR" sz="2500" dirty="0">
                <a:latin typeface="Ubisoft Sans" pitchFamily="50" charset="0"/>
              </a:rPr>
              <a:t>À  quoi sert ce </a:t>
            </a:r>
            <a:r>
              <a:rPr lang="fr-FR" sz="2500" dirty="0" err="1">
                <a:latin typeface="Ubisoft Sans" pitchFamily="50" charset="0"/>
              </a:rPr>
              <a:t>Dataset</a:t>
            </a:r>
            <a:r>
              <a:rPr lang="fr-FR" sz="2500" dirty="0">
                <a:latin typeface="Ubisoft Sans" pitchFamily="50" charset="0"/>
              </a:rPr>
              <a:t> ?</a:t>
            </a:r>
            <a:endParaRPr sz="2500" dirty="0">
              <a:latin typeface="Ubisoft Sans" pitchFamily="50" charset="0"/>
            </a:endParaRPr>
          </a:p>
        </p:txBody>
      </p:sp>
      <p:pic>
        <p:nvPicPr>
          <p:cNvPr id="3" name="Image 2">
            <a:extLst>
              <a:ext uri="{FF2B5EF4-FFF2-40B4-BE49-F238E27FC236}">
                <a16:creationId xmlns:a16="http://schemas.microsoft.com/office/drawing/2014/main" id="{05D0262A-F5CC-49DE-9352-5666D5333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331" y="1146204"/>
            <a:ext cx="5930844" cy="3664021"/>
          </a:xfrm>
          <a:prstGeom prst="rect">
            <a:avLst/>
          </a:prstGeom>
          <a:solidFill>
            <a:srgbClr val="FF0000"/>
          </a:solidFill>
          <a:ln w="38100">
            <a:solidFill>
              <a:srgbClr val="FF0000"/>
            </a:solidFill>
          </a:ln>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38985280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Ubisoft Sans" pitchFamily="50" charset="0"/>
              </a:rPr>
              <a:t>6</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8"/>
            <a:ext cx="5795337" cy="623168"/>
          </a:xfrm>
          <a:prstGeom prst="rect">
            <a:avLst/>
          </a:prstGeom>
        </p:spPr>
        <p:txBody>
          <a:bodyPr lIns="0" tIns="0" rIns="0" bIns="0">
            <a:normAutofit/>
          </a:bodyPr>
          <a:lstStyle/>
          <a:p>
            <a:pPr algn="ctr"/>
            <a:r>
              <a:rPr lang="fr-FR" sz="2000" dirty="0">
                <a:latin typeface="Ubisoft Sans" pitchFamily="50" charset="0"/>
              </a:rPr>
              <a:t>Quelles sont les données du </a:t>
            </a:r>
            <a:r>
              <a:rPr lang="fr-FR" sz="2000" dirty="0" err="1">
                <a:latin typeface="Ubisoft Sans" pitchFamily="50" charset="0"/>
              </a:rPr>
              <a:t>dataset</a:t>
            </a:r>
            <a:endParaRPr sz="2000" dirty="0">
              <a:latin typeface="Ubisoft Sans" pitchFamily="50" charset="0"/>
            </a:endParaRPr>
          </a:p>
        </p:txBody>
      </p:sp>
      <p:sp>
        <p:nvSpPr>
          <p:cNvPr id="2" name="ZoneTexte 1">
            <a:extLst>
              <a:ext uri="{FF2B5EF4-FFF2-40B4-BE49-F238E27FC236}">
                <a16:creationId xmlns:a16="http://schemas.microsoft.com/office/drawing/2014/main" id="{57CA60B3-F09A-494E-AB34-851A02B928CD}"/>
              </a:ext>
            </a:extLst>
          </p:cNvPr>
          <p:cNvSpPr txBox="1"/>
          <p:nvPr/>
        </p:nvSpPr>
        <p:spPr>
          <a:xfrm>
            <a:off x="1236742" y="1813214"/>
            <a:ext cx="7071799" cy="2195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kumimoji="0" lang="fr-FR" sz="2400" b="1" i="0" u="none" strike="noStrike" cap="none" spc="0" normalizeH="0" baseline="0" dirty="0">
                <a:ln>
                  <a:noFill/>
                </a:ln>
                <a:solidFill>
                  <a:srgbClr val="000000"/>
                </a:solidFill>
                <a:effectLst/>
                <a:uFillTx/>
                <a:latin typeface="Roboto"/>
                <a:ea typeface="Roboto"/>
                <a:cs typeface="Roboto"/>
                <a:sym typeface="Roboto"/>
              </a:rPr>
              <a:t>13 colonnes</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2 données de coordonnées : X / Y</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2 données de temps : Jour / Mois</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4 données du system FWI : FFMC / DMC / DC / ISI</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1 donnée de température : temp</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1 donnée d’humidité : RH</a:t>
            </a:r>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2 donnée météorologique : </a:t>
            </a:r>
            <a:r>
              <a:rPr lang="fr-FR" sz="1400" dirty="0" err="1"/>
              <a:t>wind</a:t>
            </a:r>
            <a:r>
              <a:rPr lang="fr-FR" sz="1400" dirty="0"/>
              <a:t> / </a:t>
            </a:r>
            <a:r>
              <a:rPr lang="fr-FR" sz="1400" dirty="0" err="1"/>
              <a:t>rain</a:t>
            </a:r>
            <a:endParaRPr lang="fr-FR" sz="1400" dirty="0"/>
          </a:p>
          <a:p>
            <a:pPr marL="285750" marR="0" indent="-285750" algn="just" defTabSz="825500" rtl="0" fontAlgn="auto" latinLnBrk="0" hangingPunct="0">
              <a:lnSpc>
                <a:spcPct val="100000"/>
              </a:lnSpc>
              <a:spcBef>
                <a:spcPts val="0"/>
              </a:spcBef>
              <a:spcAft>
                <a:spcPts val="0"/>
              </a:spcAft>
              <a:buClrTx/>
              <a:buSzTx/>
              <a:buFontTx/>
              <a:buChar char="-"/>
              <a:tabLst/>
            </a:pPr>
            <a:r>
              <a:rPr lang="fr-FR" sz="1400" dirty="0"/>
              <a:t>1 donnée géographique : area</a:t>
            </a:r>
          </a:p>
          <a:p>
            <a:pPr marL="285750" marR="0" indent="-285750" algn="ctr" defTabSz="825500" rtl="0" fontAlgn="auto" latinLnBrk="0" hangingPunct="0">
              <a:lnSpc>
                <a:spcPct val="100000"/>
              </a:lnSpc>
              <a:spcBef>
                <a:spcPts val="0"/>
              </a:spcBef>
              <a:spcAft>
                <a:spcPts val="0"/>
              </a:spcAft>
              <a:buClrTx/>
              <a:buSzTx/>
              <a:buFontTx/>
              <a:buChar char="-"/>
              <a:tabLst/>
            </a:pPr>
            <a:endParaRPr kumimoji="0" lang="fr-FR" sz="1400" b="1" i="0" u="none" strike="noStrike" cap="none" spc="0" normalizeH="0" baseline="0" dirty="0">
              <a:ln>
                <a:noFill/>
              </a:ln>
              <a:solidFill>
                <a:srgbClr val="000000"/>
              </a:solidFill>
              <a:effectLst/>
              <a:uFillTx/>
              <a:latin typeface="Roboto"/>
              <a:ea typeface="Roboto"/>
              <a:cs typeface="Roboto"/>
              <a:sym typeface="Roboto"/>
            </a:endParaRPr>
          </a:p>
        </p:txBody>
      </p:sp>
    </p:spTree>
    <p:extLst>
      <p:ext uri="{BB962C8B-B14F-4D97-AF65-F5344CB8AC3E}">
        <p14:creationId xmlns:p14="http://schemas.microsoft.com/office/powerpoint/2010/main" val="923761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Ubisoft Sans" pitchFamily="50" charset="0"/>
              </a:rPr>
              <a:t>7</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rmAutofit/>
          </a:bodyPr>
          <a:lstStyle/>
          <a:p>
            <a:pPr algn="ctr"/>
            <a:r>
              <a:rPr lang="fr-FR" sz="2500" dirty="0">
                <a:latin typeface="Ubisoft Sans" pitchFamily="50" charset="0"/>
              </a:rPr>
              <a:t>Analyse des données</a:t>
            </a:r>
            <a:endParaRPr sz="2500" dirty="0">
              <a:latin typeface="Ubisoft Sans" pitchFamily="50" charset="0"/>
            </a:endParaRPr>
          </a:p>
        </p:txBody>
      </p:sp>
      <p:pic>
        <p:nvPicPr>
          <p:cNvPr id="3" name="Image 2">
            <a:extLst>
              <a:ext uri="{FF2B5EF4-FFF2-40B4-BE49-F238E27FC236}">
                <a16:creationId xmlns:a16="http://schemas.microsoft.com/office/drawing/2014/main" id="{CF3E2B75-D06D-4FDC-AA90-6523A98BA698}"/>
              </a:ext>
            </a:extLst>
          </p:cNvPr>
          <p:cNvPicPr>
            <a:picLocks noChangeAspect="1"/>
          </p:cNvPicPr>
          <p:nvPr/>
        </p:nvPicPr>
        <p:blipFill>
          <a:blip r:embed="rId5"/>
          <a:stretch>
            <a:fillRect/>
          </a:stretch>
        </p:blipFill>
        <p:spPr>
          <a:xfrm>
            <a:off x="5431665" y="1559671"/>
            <a:ext cx="2934109" cy="2953162"/>
          </a:xfrm>
          <a:prstGeom prst="rect">
            <a:avLst/>
          </a:prstGeom>
        </p:spPr>
      </p:pic>
      <p:pic>
        <p:nvPicPr>
          <p:cNvPr id="4" name="Image 3">
            <a:extLst>
              <a:ext uri="{FF2B5EF4-FFF2-40B4-BE49-F238E27FC236}">
                <a16:creationId xmlns:a16="http://schemas.microsoft.com/office/drawing/2014/main" id="{391DE467-2A8A-49AC-BDFE-29C0784EE99A}"/>
              </a:ext>
            </a:extLst>
          </p:cNvPr>
          <p:cNvPicPr>
            <a:picLocks noChangeAspect="1"/>
          </p:cNvPicPr>
          <p:nvPr/>
        </p:nvPicPr>
        <p:blipFill>
          <a:blip r:embed="rId6"/>
          <a:stretch>
            <a:fillRect/>
          </a:stretch>
        </p:blipFill>
        <p:spPr>
          <a:xfrm>
            <a:off x="657546" y="1377099"/>
            <a:ext cx="4493073" cy="3385298"/>
          </a:xfrm>
          <a:prstGeom prst="rect">
            <a:avLst/>
          </a:prstGeom>
        </p:spPr>
      </p:pic>
      <p:pic>
        <p:nvPicPr>
          <p:cNvPr id="5" name="Image 4">
            <a:extLst>
              <a:ext uri="{FF2B5EF4-FFF2-40B4-BE49-F238E27FC236}">
                <a16:creationId xmlns:a16="http://schemas.microsoft.com/office/drawing/2014/main" id="{E04C6519-6479-4A57-A8BD-46C98373610A}"/>
              </a:ext>
            </a:extLst>
          </p:cNvPr>
          <p:cNvPicPr>
            <a:picLocks noChangeAspect="1"/>
          </p:cNvPicPr>
          <p:nvPr/>
        </p:nvPicPr>
        <p:blipFill>
          <a:blip r:embed="rId7"/>
          <a:stretch>
            <a:fillRect/>
          </a:stretch>
        </p:blipFill>
        <p:spPr>
          <a:xfrm>
            <a:off x="1322288" y="1400857"/>
            <a:ext cx="2943636" cy="2934109"/>
          </a:xfrm>
          <a:prstGeom prst="rect">
            <a:avLst/>
          </a:prstGeom>
        </p:spPr>
      </p:pic>
      <p:pic>
        <p:nvPicPr>
          <p:cNvPr id="6" name="Image 5">
            <a:extLst>
              <a:ext uri="{FF2B5EF4-FFF2-40B4-BE49-F238E27FC236}">
                <a16:creationId xmlns:a16="http://schemas.microsoft.com/office/drawing/2014/main" id="{1BB00736-B43B-44F6-A82D-910E91050C02}"/>
              </a:ext>
            </a:extLst>
          </p:cNvPr>
          <p:cNvPicPr>
            <a:picLocks noChangeAspect="1"/>
          </p:cNvPicPr>
          <p:nvPr/>
        </p:nvPicPr>
        <p:blipFill>
          <a:blip r:embed="rId8"/>
          <a:stretch>
            <a:fillRect/>
          </a:stretch>
        </p:blipFill>
        <p:spPr>
          <a:xfrm>
            <a:off x="5533292" y="1400856"/>
            <a:ext cx="2953162" cy="2934109"/>
          </a:xfrm>
          <a:prstGeom prst="rect">
            <a:avLst/>
          </a:prstGeom>
        </p:spPr>
      </p:pic>
      <p:sp>
        <p:nvSpPr>
          <p:cNvPr id="7" name="ZoneTexte 6">
            <a:extLst>
              <a:ext uri="{FF2B5EF4-FFF2-40B4-BE49-F238E27FC236}">
                <a16:creationId xmlns:a16="http://schemas.microsoft.com/office/drawing/2014/main" id="{303A6523-E814-459A-9DBD-AFD38029B507}"/>
              </a:ext>
            </a:extLst>
          </p:cNvPr>
          <p:cNvSpPr txBox="1"/>
          <p:nvPr/>
        </p:nvSpPr>
        <p:spPr>
          <a:xfrm>
            <a:off x="-699573" y="4471166"/>
            <a:ext cx="51987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sz="2400" b="1" dirty="0"/>
              <a:t>BUI = </a:t>
            </a:r>
            <a:r>
              <a:rPr lang="fr-FR" sz="2400" b="1" dirty="0" err="1"/>
              <a:t>Buildup</a:t>
            </a:r>
            <a:r>
              <a:rPr lang="fr-FR" sz="2400" b="1" dirty="0"/>
              <a:t> Index</a:t>
            </a:r>
            <a:endParaRPr kumimoji="0" lang="fr-FR" sz="2400" b="1" i="0" u="none" strike="noStrike" cap="none" spc="0" normalizeH="0" baseline="0" dirty="0">
              <a:ln>
                <a:noFill/>
              </a:ln>
              <a:solidFill>
                <a:srgbClr val="000000"/>
              </a:solidFill>
              <a:effectLst/>
              <a:uFillTx/>
              <a:latin typeface="Roboto"/>
              <a:ea typeface="Roboto"/>
              <a:cs typeface="Roboto"/>
              <a:sym typeface="Roboto"/>
            </a:endParaRPr>
          </a:p>
        </p:txBody>
      </p:sp>
      <p:sp>
        <p:nvSpPr>
          <p:cNvPr id="8" name="ZoneTexte 7">
            <a:extLst>
              <a:ext uri="{FF2B5EF4-FFF2-40B4-BE49-F238E27FC236}">
                <a16:creationId xmlns:a16="http://schemas.microsoft.com/office/drawing/2014/main" id="{F525B7CB-B3B7-4793-B1C1-381695276658}"/>
              </a:ext>
            </a:extLst>
          </p:cNvPr>
          <p:cNvSpPr txBox="1"/>
          <p:nvPr/>
        </p:nvSpPr>
        <p:spPr>
          <a:xfrm>
            <a:off x="4972692" y="4647929"/>
            <a:ext cx="351376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rgbClr val="000000"/>
                </a:solidFill>
                <a:effectLst/>
                <a:uFillTx/>
                <a:latin typeface="Roboto"/>
                <a:ea typeface="Roboto"/>
                <a:cs typeface="Roboto"/>
                <a:sym typeface="Roboto"/>
              </a:rPr>
              <a:t>Combinaison DMC / DC</a:t>
            </a:r>
          </a:p>
        </p:txBody>
      </p:sp>
    </p:spTree>
    <p:extLst>
      <p:ext uri="{BB962C8B-B14F-4D97-AF65-F5344CB8AC3E}">
        <p14:creationId xmlns:p14="http://schemas.microsoft.com/office/powerpoint/2010/main" val="5551013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Ubisoft Sans" pitchFamily="50" charset="0"/>
              </a:rPr>
              <a:t>8</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rmAutofit/>
          </a:bodyPr>
          <a:lstStyle/>
          <a:p>
            <a:pPr algn="ctr"/>
            <a:r>
              <a:rPr lang="fr-FR" sz="2500" dirty="0">
                <a:latin typeface="Ubisoft Sans" pitchFamily="50" charset="0"/>
              </a:rPr>
              <a:t>Analyse des données</a:t>
            </a:r>
            <a:endParaRPr sz="2500" dirty="0">
              <a:latin typeface="Ubisoft Sans" pitchFamily="50" charset="0"/>
            </a:endParaRPr>
          </a:p>
        </p:txBody>
      </p:sp>
      <p:sp>
        <p:nvSpPr>
          <p:cNvPr id="3" name="ZoneTexte 2">
            <a:extLst>
              <a:ext uri="{FF2B5EF4-FFF2-40B4-BE49-F238E27FC236}">
                <a16:creationId xmlns:a16="http://schemas.microsoft.com/office/drawing/2014/main" id="{AA320705-A6A7-49BF-A847-93343ECFD36D}"/>
              </a:ext>
            </a:extLst>
          </p:cNvPr>
          <p:cNvSpPr txBox="1"/>
          <p:nvPr/>
        </p:nvSpPr>
        <p:spPr>
          <a:xfrm>
            <a:off x="987132" y="949690"/>
            <a:ext cx="71919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1400" b="1" i="0" u="none" strike="noStrike" cap="none" spc="0" normalizeH="0" baseline="0" dirty="0">
                <a:ln>
                  <a:noFill/>
                </a:ln>
                <a:solidFill>
                  <a:srgbClr val="000000"/>
                </a:solidFill>
                <a:effectLst/>
                <a:uFillTx/>
                <a:latin typeface="Roboto"/>
                <a:ea typeface="Roboto"/>
                <a:cs typeface="Roboto"/>
                <a:sym typeface="Roboto"/>
              </a:rPr>
              <a:t>La deuxième donnée pouvant permettre la prédiction d’un feu est « l’indice de propagation initial »</a:t>
            </a:r>
          </a:p>
        </p:txBody>
      </p:sp>
      <p:pic>
        <p:nvPicPr>
          <p:cNvPr id="4" name="Image 3">
            <a:extLst>
              <a:ext uri="{FF2B5EF4-FFF2-40B4-BE49-F238E27FC236}">
                <a16:creationId xmlns:a16="http://schemas.microsoft.com/office/drawing/2014/main" id="{887853AE-5830-46B3-BB1E-6EB8A5B370FA}"/>
              </a:ext>
            </a:extLst>
          </p:cNvPr>
          <p:cNvPicPr>
            <a:picLocks noChangeAspect="1"/>
          </p:cNvPicPr>
          <p:nvPr/>
        </p:nvPicPr>
        <p:blipFill>
          <a:blip r:embed="rId5"/>
          <a:stretch>
            <a:fillRect/>
          </a:stretch>
        </p:blipFill>
        <p:spPr>
          <a:xfrm>
            <a:off x="3101743" y="1483169"/>
            <a:ext cx="2962688" cy="2924583"/>
          </a:xfrm>
          <a:prstGeom prst="rect">
            <a:avLst/>
          </a:prstGeom>
        </p:spPr>
      </p:pic>
    </p:spTree>
    <p:extLst>
      <p:ext uri="{BB962C8B-B14F-4D97-AF65-F5344CB8AC3E}">
        <p14:creationId xmlns:p14="http://schemas.microsoft.com/office/powerpoint/2010/main" val="21182408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33" name="Ubisoft+Horizontal+Logo+WHITE.png" descr="Ubisoft+Horizontal+Logo+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90898" y="4817288"/>
            <a:ext cx="199953" cy="195525"/>
          </a:xfrm>
          <a:prstGeom prst="rect">
            <a:avLst/>
          </a:prstGeom>
          <a:ln w="12700">
            <a:miter lim="400000"/>
          </a:ln>
        </p:spPr>
      </p:pic>
      <p:pic>
        <p:nvPicPr>
          <p:cNvPr id="10"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pic>
        <p:nvPicPr>
          <p:cNvPr id="11" name="Ubisoft+Horizontal+Logo+BLACK.png" descr="Ubisoft+Horizontal+Logo+BLACK.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91330" y="4819279"/>
            <a:ext cx="199598" cy="196720"/>
          </a:xfrm>
          <a:prstGeom prst="rect">
            <a:avLst/>
          </a:prstGeom>
          <a:ln w="12700">
            <a:miter lim="400000"/>
          </a:ln>
        </p:spPr>
      </p:pic>
      <p:sp>
        <p:nvSpPr>
          <p:cNvPr id="16" name="Slide Number"/>
          <p:cNvSpPr txBox="1">
            <a:spLocks noGrp="1"/>
          </p:cNvSpPr>
          <p:nvPr>
            <p:ph type="sldNum" sz="quarter" idx="2"/>
          </p:nvPr>
        </p:nvSpPr>
        <p:spPr>
          <a:xfrm>
            <a:off x="8861723" y="4885382"/>
            <a:ext cx="102592" cy="115416"/>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Ubisoft Sans" pitchFamily="50" charset="0"/>
              </a:rPr>
              <a:t>9</a:t>
            </a:fld>
            <a:endParaRPr dirty="0">
              <a:latin typeface="Ubisoft Sans" pitchFamily="50" charset="0"/>
            </a:endParaRPr>
          </a:p>
        </p:txBody>
      </p:sp>
      <p:sp>
        <p:nvSpPr>
          <p:cNvPr id="12" name="Title of Document"/>
          <p:cNvSpPr txBox="1"/>
          <p:nvPr/>
        </p:nvSpPr>
        <p:spPr>
          <a:xfrm>
            <a:off x="4121422" y="4885416"/>
            <a:ext cx="923330" cy="130805"/>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l">
              <a:defRPr>
                <a:solidFill>
                  <a:srgbClr val="FFFFFF"/>
                </a:solidFill>
              </a:defRPr>
            </a:lvl1pPr>
          </a:lstStyle>
          <a:p>
            <a:r>
              <a:rPr lang="fr-FR" sz="600" b="0" cap="all" dirty="0">
                <a:solidFill>
                  <a:schemeClr val="tx1"/>
                </a:solidFill>
                <a:latin typeface="Ubisoft Sans" pitchFamily="50" charset="0"/>
                <a:cs typeface="Ubisoft Sans Bold"/>
              </a:rPr>
              <a:t>PART 1 </a:t>
            </a:r>
            <a:r>
              <a:rPr lang="fr-FR" sz="600" cap="all" dirty="0">
                <a:solidFill>
                  <a:schemeClr val="tx1"/>
                </a:solidFill>
                <a:latin typeface="Ubisoft Sans" pitchFamily="50" charset="0"/>
                <a:cs typeface="Ubisoft Sans Bold"/>
              </a:rPr>
              <a:t>– SECTION TITLE</a:t>
            </a:r>
            <a:endParaRPr sz="600" cap="all" dirty="0">
              <a:solidFill>
                <a:schemeClr val="tx1"/>
              </a:solidFill>
              <a:latin typeface="Ubisoft Sans" pitchFamily="50" charset="0"/>
              <a:cs typeface="Ubisoft Sans Bold"/>
            </a:endParaRPr>
          </a:p>
        </p:txBody>
      </p:sp>
      <p:sp>
        <p:nvSpPr>
          <p:cNvPr id="25" name="Title 1"/>
          <p:cNvSpPr txBox="1">
            <a:spLocks noGrp="1"/>
          </p:cNvSpPr>
          <p:nvPr>
            <p:ph type="title"/>
          </p:nvPr>
        </p:nvSpPr>
        <p:spPr>
          <a:xfrm>
            <a:off x="1674331" y="630667"/>
            <a:ext cx="5795337" cy="423441"/>
          </a:xfrm>
          <a:prstGeom prst="rect">
            <a:avLst/>
          </a:prstGeom>
        </p:spPr>
        <p:txBody>
          <a:bodyPr lIns="0" tIns="0" rIns="0" bIns="0">
            <a:normAutofit/>
          </a:bodyPr>
          <a:lstStyle/>
          <a:p>
            <a:pPr algn="ctr"/>
            <a:r>
              <a:rPr lang="fr-FR" sz="2500" dirty="0">
                <a:latin typeface="Ubisoft Sans" pitchFamily="50" charset="0"/>
              </a:rPr>
              <a:t>Analyse des données</a:t>
            </a:r>
            <a:endParaRPr sz="2500" dirty="0">
              <a:latin typeface="Ubisoft Sans" pitchFamily="50" charset="0"/>
            </a:endParaRPr>
          </a:p>
        </p:txBody>
      </p:sp>
      <p:pic>
        <p:nvPicPr>
          <p:cNvPr id="2" name="Image 1">
            <a:extLst>
              <a:ext uri="{FF2B5EF4-FFF2-40B4-BE49-F238E27FC236}">
                <a16:creationId xmlns:a16="http://schemas.microsoft.com/office/drawing/2014/main" id="{2B74FA47-1981-469D-B684-07466AFF9507}"/>
              </a:ext>
            </a:extLst>
          </p:cNvPr>
          <p:cNvPicPr>
            <a:picLocks noChangeAspect="1"/>
          </p:cNvPicPr>
          <p:nvPr/>
        </p:nvPicPr>
        <p:blipFill>
          <a:blip r:embed="rId5"/>
          <a:stretch>
            <a:fillRect/>
          </a:stretch>
        </p:blipFill>
        <p:spPr>
          <a:xfrm>
            <a:off x="2359990" y="1279313"/>
            <a:ext cx="4424018" cy="3380897"/>
          </a:xfrm>
          <a:prstGeom prst="rect">
            <a:avLst/>
          </a:prstGeom>
        </p:spPr>
      </p:pic>
      <p:grpSp>
        <p:nvGrpSpPr>
          <p:cNvPr id="8" name="Groupe 7">
            <a:extLst>
              <a:ext uri="{FF2B5EF4-FFF2-40B4-BE49-F238E27FC236}">
                <a16:creationId xmlns:a16="http://schemas.microsoft.com/office/drawing/2014/main" id="{7B7DC427-232B-480F-9FF5-35F492C8316B}"/>
              </a:ext>
            </a:extLst>
          </p:cNvPr>
          <p:cNvGrpSpPr/>
          <p:nvPr/>
        </p:nvGrpSpPr>
        <p:grpSpPr>
          <a:xfrm>
            <a:off x="1368555" y="1332209"/>
            <a:ext cx="2981741" cy="2959147"/>
            <a:chOff x="512590" y="1379416"/>
            <a:chExt cx="2981741" cy="2959147"/>
          </a:xfrm>
        </p:grpSpPr>
        <p:pic>
          <p:nvPicPr>
            <p:cNvPr id="3" name="Image 2">
              <a:extLst>
                <a:ext uri="{FF2B5EF4-FFF2-40B4-BE49-F238E27FC236}">
                  <a16:creationId xmlns:a16="http://schemas.microsoft.com/office/drawing/2014/main" id="{B421653F-AE63-4F8A-A144-201829117657}"/>
                </a:ext>
              </a:extLst>
            </p:cNvPr>
            <p:cNvPicPr>
              <a:picLocks noChangeAspect="1"/>
            </p:cNvPicPr>
            <p:nvPr/>
          </p:nvPicPr>
          <p:blipFill>
            <a:blip r:embed="rId6"/>
            <a:stretch>
              <a:fillRect/>
            </a:stretch>
          </p:blipFill>
          <p:spPr>
            <a:xfrm>
              <a:off x="512590" y="1379416"/>
              <a:ext cx="2981741" cy="2934109"/>
            </a:xfrm>
            <a:prstGeom prst="rect">
              <a:avLst/>
            </a:prstGeom>
          </p:spPr>
        </p:pic>
        <p:sp>
          <p:nvSpPr>
            <p:cNvPr id="5" name="ZoneTexte 4">
              <a:extLst>
                <a:ext uri="{FF2B5EF4-FFF2-40B4-BE49-F238E27FC236}">
                  <a16:creationId xmlns:a16="http://schemas.microsoft.com/office/drawing/2014/main" id="{D3F136AE-10E4-4786-8676-0C452755552C}"/>
                </a:ext>
              </a:extLst>
            </p:cNvPr>
            <p:cNvSpPr txBox="1"/>
            <p:nvPr/>
          </p:nvSpPr>
          <p:spPr>
            <a:xfrm>
              <a:off x="1928475" y="4112860"/>
              <a:ext cx="101260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sz="800" b="0" dirty="0">
                  <a:solidFill>
                    <a:schemeClr val="bg2">
                      <a:lumMod val="50000"/>
                    </a:schemeClr>
                  </a:solidFill>
                </a:rPr>
                <a:t>°C</a:t>
              </a:r>
              <a:endParaRPr kumimoji="0" lang="fr-FR" sz="800" b="0" i="0" u="none" strike="noStrike" cap="none" spc="0" normalizeH="0" baseline="0" dirty="0">
                <a:ln>
                  <a:noFill/>
                </a:ln>
                <a:solidFill>
                  <a:schemeClr val="bg2">
                    <a:lumMod val="50000"/>
                  </a:schemeClr>
                </a:solidFill>
                <a:effectLst/>
                <a:uFillTx/>
                <a:sym typeface="Roboto"/>
              </a:endParaRPr>
            </a:p>
          </p:txBody>
        </p:sp>
      </p:grpSp>
      <p:grpSp>
        <p:nvGrpSpPr>
          <p:cNvPr id="9" name="Groupe 8">
            <a:extLst>
              <a:ext uri="{FF2B5EF4-FFF2-40B4-BE49-F238E27FC236}">
                <a16:creationId xmlns:a16="http://schemas.microsoft.com/office/drawing/2014/main" id="{255D5148-EF1E-4A10-99EE-69391C7768DD}"/>
              </a:ext>
            </a:extLst>
          </p:cNvPr>
          <p:cNvGrpSpPr/>
          <p:nvPr/>
        </p:nvGrpSpPr>
        <p:grpSpPr>
          <a:xfrm>
            <a:off x="4788477" y="1344729"/>
            <a:ext cx="2962688" cy="2959147"/>
            <a:chOff x="5341731" y="1379415"/>
            <a:chExt cx="2962688" cy="2959147"/>
          </a:xfrm>
        </p:grpSpPr>
        <p:pic>
          <p:nvPicPr>
            <p:cNvPr id="4" name="Image 3">
              <a:extLst>
                <a:ext uri="{FF2B5EF4-FFF2-40B4-BE49-F238E27FC236}">
                  <a16:creationId xmlns:a16="http://schemas.microsoft.com/office/drawing/2014/main" id="{1B38E00A-EC18-405B-A6AF-4B1DBEBAF2B3}"/>
                </a:ext>
              </a:extLst>
            </p:cNvPr>
            <p:cNvPicPr>
              <a:picLocks noChangeAspect="1"/>
            </p:cNvPicPr>
            <p:nvPr/>
          </p:nvPicPr>
          <p:blipFill>
            <a:blip r:embed="rId7"/>
            <a:stretch>
              <a:fillRect/>
            </a:stretch>
          </p:blipFill>
          <p:spPr>
            <a:xfrm>
              <a:off x="5341731" y="1379415"/>
              <a:ext cx="2962688" cy="2934109"/>
            </a:xfrm>
            <a:prstGeom prst="rect">
              <a:avLst/>
            </a:prstGeom>
          </p:spPr>
        </p:pic>
        <p:sp>
          <p:nvSpPr>
            <p:cNvPr id="6" name="ZoneTexte 5">
              <a:extLst>
                <a:ext uri="{FF2B5EF4-FFF2-40B4-BE49-F238E27FC236}">
                  <a16:creationId xmlns:a16="http://schemas.microsoft.com/office/drawing/2014/main" id="{AC022408-BBCE-4E31-94E2-88FB1E69C8F6}"/>
                </a:ext>
              </a:extLst>
            </p:cNvPr>
            <p:cNvSpPr txBox="1"/>
            <p:nvPr/>
          </p:nvSpPr>
          <p:spPr>
            <a:xfrm>
              <a:off x="6762841" y="4112859"/>
              <a:ext cx="101260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sz="800" b="0" dirty="0">
                  <a:solidFill>
                    <a:schemeClr val="bg2">
                      <a:lumMod val="50000"/>
                    </a:schemeClr>
                  </a:solidFill>
                </a:rPr>
                <a:t>°C</a:t>
              </a:r>
              <a:endParaRPr kumimoji="0" lang="fr-FR" sz="800" b="0" i="0" u="none" strike="noStrike" cap="none" spc="0" normalizeH="0" baseline="0" dirty="0">
                <a:ln>
                  <a:noFill/>
                </a:ln>
                <a:solidFill>
                  <a:schemeClr val="bg2">
                    <a:lumMod val="50000"/>
                  </a:schemeClr>
                </a:solidFill>
                <a:effectLst/>
                <a:uFillTx/>
                <a:sym typeface="Roboto"/>
              </a:endParaRPr>
            </a:p>
          </p:txBody>
        </p:sp>
      </p:grpSp>
      <p:grpSp>
        <p:nvGrpSpPr>
          <p:cNvPr id="15" name="Groupe 14">
            <a:extLst>
              <a:ext uri="{FF2B5EF4-FFF2-40B4-BE49-F238E27FC236}">
                <a16:creationId xmlns:a16="http://schemas.microsoft.com/office/drawing/2014/main" id="{F7F5A8E3-09CB-44AA-AA40-3324258E2BA8}"/>
              </a:ext>
            </a:extLst>
          </p:cNvPr>
          <p:cNvGrpSpPr/>
          <p:nvPr/>
        </p:nvGrpSpPr>
        <p:grpSpPr>
          <a:xfrm>
            <a:off x="3056387" y="1307171"/>
            <a:ext cx="2934109" cy="2942752"/>
            <a:chOff x="3056387" y="1307171"/>
            <a:chExt cx="2934109" cy="2942752"/>
          </a:xfrm>
        </p:grpSpPr>
        <p:pic>
          <p:nvPicPr>
            <p:cNvPr id="7" name="Image 6">
              <a:extLst>
                <a:ext uri="{FF2B5EF4-FFF2-40B4-BE49-F238E27FC236}">
                  <a16:creationId xmlns:a16="http://schemas.microsoft.com/office/drawing/2014/main" id="{19E21ABD-2514-41A5-832D-80F354BFC8FF}"/>
                </a:ext>
              </a:extLst>
            </p:cNvPr>
            <p:cNvPicPr>
              <a:picLocks noChangeAspect="1"/>
            </p:cNvPicPr>
            <p:nvPr/>
          </p:nvPicPr>
          <p:blipFill>
            <a:blip r:embed="rId8"/>
            <a:stretch>
              <a:fillRect/>
            </a:stretch>
          </p:blipFill>
          <p:spPr>
            <a:xfrm>
              <a:off x="3056387" y="1307171"/>
              <a:ext cx="2934109" cy="2924583"/>
            </a:xfrm>
            <a:prstGeom prst="rect">
              <a:avLst/>
            </a:prstGeom>
          </p:spPr>
        </p:pic>
        <p:sp>
          <p:nvSpPr>
            <p:cNvPr id="14" name="ZoneTexte 13">
              <a:extLst>
                <a:ext uri="{FF2B5EF4-FFF2-40B4-BE49-F238E27FC236}">
                  <a16:creationId xmlns:a16="http://schemas.microsoft.com/office/drawing/2014/main" id="{F8A6ECBA-7F0E-40AF-BA55-83AC055A76E3}"/>
                </a:ext>
              </a:extLst>
            </p:cNvPr>
            <p:cNvSpPr txBox="1"/>
            <p:nvPr/>
          </p:nvSpPr>
          <p:spPr>
            <a:xfrm>
              <a:off x="4471594" y="4024220"/>
              <a:ext cx="101260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sz="800" b="0" dirty="0">
                  <a:solidFill>
                    <a:schemeClr val="bg2">
                      <a:lumMod val="50000"/>
                    </a:schemeClr>
                  </a:solidFill>
                </a:rPr>
                <a:t>°C</a:t>
              </a:r>
              <a:endParaRPr kumimoji="0" lang="fr-FR" sz="800" b="0" i="0" u="none" strike="noStrike" cap="none" spc="0" normalizeH="0" baseline="0" dirty="0">
                <a:ln>
                  <a:noFill/>
                </a:ln>
                <a:solidFill>
                  <a:schemeClr val="bg2">
                    <a:lumMod val="50000"/>
                  </a:schemeClr>
                </a:solidFill>
                <a:effectLst/>
                <a:uFillTx/>
                <a:sym typeface="Roboto"/>
              </a:endParaRPr>
            </a:p>
          </p:txBody>
        </p:sp>
      </p:grpSp>
    </p:spTree>
    <p:extLst>
      <p:ext uri="{BB962C8B-B14F-4D97-AF65-F5344CB8AC3E}">
        <p14:creationId xmlns:p14="http://schemas.microsoft.com/office/powerpoint/2010/main" val="3607649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PPT4">
      <a:dk1>
        <a:srgbClr val="000000"/>
      </a:dk1>
      <a:lt1>
        <a:srgbClr val="FFFFFF"/>
      </a:lt1>
      <a:dk2>
        <a:srgbClr val="2C4A24"/>
      </a:dk2>
      <a:lt2>
        <a:srgbClr val="FFFFFF"/>
      </a:lt2>
      <a:accent1>
        <a:srgbClr val="979363"/>
      </a:accent1>
      <a:accent2>
        <a:srgbClr val="519959"/>
      </a:accent2>
      <a:accent3>
        <a:srgbClr val="2C4A24"/>
      </a:accent3>
      <a:accent4>
        <a:srgbClr val="979363"/>
      </a:accent4>
      <a:accent5>
        <a:srgbClr val="519959"/>
      </a:accent5>
      <a:accent6>
        <a:srgbClr val="2C4A24"/>
      </a:accent6>
      <a:hlink>
        <a:srgbClr val="000000"/>
      </a:hlink>
      <a:folHlink>
        <a:srgbClr val="000000"/>
      </a:folHlink>
    </a:clrScheme>
    <a:fontScheme name="White">
      <a:majorFont>
        <a:latin typeface="Open Sans"/>
        <a:ea typeface="Open Sans"/>
        <a:cs typeface="Open Sans"/>
      </a:majorFont>
      <a:minorFont>
        <a:latin typeface="Open Sans"/>
        <a:ea typeface="Open Sans"/>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en Sans"/>
        <a:ea typeface="Open Sans"/>
        <a:cs typeface="Open Sans"/>
      </a:majorFont>
      <a:minorFont>
        <a:latin typeface="Open Sans"/>
        <a:ea typeface="Open Sans"/>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541</TotalTime>
  <Words>930</Words>
  <Application>Microsoft Office PowerPoint</Application>
  <PresentationFormat>Affichage à l'écran (16:9)</PresentationFormat>
  <Paragraphs>80</Paragraphs>
  <Slides>13</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Open Sans</vt:lpstr>
      <vt:lpstr>Roboto</vt:lpstr>
      <vt:lpstr>Ubisoft Sans</vt:lpstr>
      <vt:lpstr>White</vt:lpstr>
      <vt:lpstr>Présentation PowerPoint</vt:lpstr>
      <vt:lpstr>Présentation PowerPoint</vt:lpstr>
      <vt:lpstr>PART 1 Analyse des donnés</vt:lpstr>
      <vt:lpstr>Sommaire</vt:lpstr>
      <vt:lpstr>À  quoi sert ce Dataset ?</vt:lpstr>
      <vt:lpstr>Quelles sont les données du dataset</vt:lpstr>
      <vt:lpstr>Analyse des données</vt:lpstr>
      <vt:lpstr>Analyse des données</vt:lpstr>
      <vt:lpstr>Analyse des données</vt:lpstr>
      <vt:lpstr>Commerciabilité</vt:lpstr>
      <vt:lpstr>Conclusion</vt:lpstr>
      <vt:lpstr>Merci</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Aymeric Demange</dc:creator>
  <cp:lastModifiedBy>demange aymeric</cp:lastModifiedBy>
  <cp:revision>28</cp:revision>
  <dcterms:created xsi:type="dcterms:W3CDTF">2020-09-10T09:20:37Z</dcterms:created>
  <dcterms:modified xsi:type="dcterms:W3CDTF">2020-09-27T23:37:37Z</dcterms:modified>
</cp:coreProperties>
</file>